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4" r:id="rId1"/>
    <p:sldMasterId id="2147483716" r:id="rId2"/>
  </p:sldMasterIdLst>
  <p:notesMasterIdLst>
    <p:notesMasterId r:id="rId96"/>
  </p:notesMasterIdLst>
  <p:sldIdLst>
    <p:sldId id="256" r:id="rId3"/>
    <p:sldId id="305" r:id="rId4"/>
    <p:sldId id="400" r:id="rId5"/>
    <p:sldId id="616" r:id="rId6"/>
    <p:sldId id="317" r:id="rId7"/>
    <p:sldId id="464" r:id="rId8"/>
    <p:sldId id="319" r:id="rId9"/>
    <p:sldId id="320" r:id="rId10"/>
    <p:sldId id="417" r:id="rId11"/>
    <p:sldId id="410" r:id="rId12"/>
    <p:sldId id="424" r:id="rId13"/>
    <p:sldId id="412" r:id="rId14"/>
    <p:sldId id="423" r:id="rId15"/>
    <p:sldId id="539" r:id="rId16"/>
    <p:sldId id="563" r:id="rId17"/>
    <p:sldId id="564" r:id="rId18"/>
    <p:sldId id="617" r:id="rId19"/>
    <p:sldId id="618" r:id="rId20"/>
    <p:sldId id="540" r:id="rId21"/>
    <p:sldId id="565" r:id="rId22"/>
    <p:sldId id="566" r:id="rId23"/>
    <p:sldId id="550" r:id="rId24"/>
    <p:sldId id="567" r:id="rId25"/>
    <p:sldId id="568" r:id="rId26"/>
    <p:sldId id="570" r:id="rId27"/>
    <p:sldId id="409" r:id="rId28"/>
    <p:sldId id="416" r:id="rId29"/>
    <p:sldId id="589" r:id="rId30"/>
    <p:sldId id="415" r:id="rId31"/>
    <p:sldId id="543" r:id="rId32"/>
    <p:sldId id="571" r:id="rId33"/>
    <p:sldId id="572" r:id="rId34"/>
    <p:sldId id="541" r:id="rId35"/>
    <p:sldId id="573" r:id="rId36"/>
    <p:sldId id="577" r:id="rId37"/>
    <p:sldId id="587" r:id="rId38"/>
    <p:sldId id="578" r:id="rId39"/>
    <p:sldId id="579" r:id="rId40"/>
    <p:sldId id="580" r:id="rId41"/>
    <p:sldId id="588" r:id="rId42"/>
    <p:sldId id="581" r:id="rId43"/>
    <p:sldId id="620" r:id="rId44"/>
    <p:sldId id="569" r:id="rId45"/>
    <p:sldId id="619" r:id="rId46"/>
    <p:sldId id="582" r:id="rId47"/>
    <p:sldId id="584" r:id="rId48"/>
    <p:sldId id="583" r:id="rId49"/>
    <p:sldId id="585" r:id="rId50"/>
    <p:sldId id="586" r:id="rId51"/>
    <p:sldId id="590" r:id="rId52"/>
    <p:sldId id="591" r:id="rId53"/>
    <p:sldId id="592" r:id="rId54"/>
    <p:sldId id="593" r:id="rId55"/>
    <p:sldId id="594" r:id="rId56"/>
    <p:sldId id="562" r:id="rId57"/>
    <p:sldId id="595" r:id="rId58"/>
    <p:sldId id="596" r:id="rId59"/>
    <p:sldId id="597" r:id="rId60"/>
    <p:sldId id="497" r:id="rId61"/>
    <p:sldId id="498" r:id="rId62"/>
    <p:sldId id="598" r:id="rId63"/>
    <p:sldId id="599" r:id="rId64"/>
    <p:sldId id="606" r:id="rId65"/>
    <p:sldId id="551" r:id="rId66"/>
    <p:sldId id="499" r:id="rId67"/>
    <p:sldId id="500" r:id="rId68"/>
    <p:sldId id="533" r:id="rId69"/>
    <p:sldId id="508" r:id="rId70"/>
    <p:sldId id="502" r:id="rId71"/>
    <p:sldId id="503" r:id="rId72"/>
    <p:sldId id="504" r:id="rId73"/>
    <p:sldId id="505" r:id="rId74"/>
    <p:sldId id="506" r:id="rId75"/>
    <p:sldId id="552" r:id="rId76"/>
    <p:sldId id="621" r:id="rId77"/>
    <p:sldId id="605" r:id="rId78"/>
    <p:sldId id="554" r:id="rId79"/>
    <p:sldId id="611" r:id="rId80"/>
    <p:sldId id="623" r:id="rId81"/>
    <p:sldId id="622" r:id="rId82"/>
    <p:sldId id="624" r:id="rId83"/>
    <p:sldId id="555" r:id="rId84"/>
    <p:sldId id="608" r:id="rId85"/>
    <p:sldId id="557" r:id="rId86"/>
    <p:sldId id="609" r:id="rId87"/>
    <p:sldId id="614" r:id="rId88"/>
    <p:sldId id="558" r:id="rId89"/>
    <p:sldId id="559" r:id="rId90"/>
    <p:sldId id="612" r:id="rId91"/>
    <p:sldId id="613" r:id="rId92"/>
    <p:sldId id="290" r:id="rId93"/>
    <p:sldId id="292" r:id="rId94"/>
    <p:sldId id="615" r:id="rId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CCECFF"/>
    <a:srgbClr val="3366CC"/>
    <a:srgbClr val="CCCCFF"/>
    <a:srgbClr val="FFFFCC"/>
    <a:srgbClr val="0066CC"/>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24DF0-9298-4109-AB96-C9655C0DFFE5}" v="3" dt="2023-12-28T09:48:53.67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839" autoAdjust="0"/>
  </p:normalViewPr>
  <p:slideViewPr>
    <p:cSldViewPr snapToGrid="0">
      <p:cViewPr varScale="1">
        <p:scale>
          <a:sx n="108" d="100"/>
          <a:sy n="108" d="100"/>
        </p:scale>
        <p:origin x="102" y="1044"/>
      </p:cViewPr>
      <p:guideLst/>
    </p:cSldViewPr>
  </p:slideViewPr>
  <p:notesTextViewPr>
    <p:cViewPr>
      <p:scale>
        <a:sx n="1" d="1"/>
        <a:sy n="1" d="1"/>
      </p:scale>
      <p:origin x="0" y="0"/>
    </p:cViewPr>
  </p:notesTextViewPr>
  <p:sorterViewPr>
    <p:cViewPr>
      <p:scale>
        <a:sx n="100" d="100"/>
        <a:sy n="100" d="100"/>
      </p:scale>
      <p:origin x="0" y="-3390"/>
    </p:cViewPr>
  </p:sorterViewPr>
  <p:notesViewPr>
    <p:cSldViewPr snapToGrid="0">
      <p:cViewPr varScale="1">
        <p:scale>
          <a:sx n="87" d="100"/>
          <a:sy n="87" d="100"/>
        </p:scale>
        <p:origin x="294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microsoft.com/office/2015/10/relationships/revisionInfo" Target="revisionInfo.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bao" userId="60f87d71-f48e-426d-9a55-4766703778a1" providerId="ADAL" clId="{20924DF0-9298-4109-AB96-C9655C0DFFE5}"/>
    <pc:docChg chg="modSld">
      <pc:chgData name="Maxbao" userId="60f87d71-f48e-426d-9a55-4766703778a1" providerId="ADAL" clId="{20924DF0-9298-4109-AB96-C9655C0DFFE5}" dt="2023-12-28T13:35:17.626" v="16" actId="113"/>
      <pc:docMkLst>
        <pc:docMk/>
      </pc:docMkLst>
      <pc:sldChg chg="modSp mod">
        <pc:chgData name="Maxbao" userId="60f87d71-f48e-426d-9a55-4766703778a1" providerId="ADAL" clId="{20924DF0-9298-4109-AB96-C9655C0DFFE5}" dt="2023-12-28T10:35:40.150" v="8" actId="113"/>
        <pc:sldMkLst>
          <pc:docMk/>
          <pc:sldMk cId="3583147802" sldId="409"/>
        </pc:sldMkLst>
        <pc:spChg chg="mod">
          <ac:chgData name="Maxbao" userId="60f87d71-f48e-426d-9a55-4766703778a1" providerId="ADAL" clId="{20924DF0-9298-4109-AB96-C9655C0DFFE5}" dt="2023-12-28T10:35:40.150" v="8" actId="113"/>
          <ac:spMkLst>
            <pc:docMk/>
            <pc:sldMk cId="3583147802" sldId="409"/>
            <ac:spMk id="3" creationId="{00000000-0000-0000-0000-000000000000}"/>
          </ac:spMkLst>
        </pc:spChg>
      </pc:sldChg>
      <pc:sldChg chg="modSp mod">
        <pc:chgData name="Maxbao" userId="60f87d71-f48e-426d-9a55-4766703778a1" providerId="ADAL" clId="{20924DF0-9298-4109-AB96-C9655C0DFFE5}" dt="2023-12-28T09:44:58.119" v="1" actId="113"/>
        <pc:sldMkLst>
          <pc:docMk/>
          <pc:sldMk cId="3326924053" sldId="410"/>
        </pc:sldMkLst>
        <pc:spChg chg="mod">
          <ac:chgData name="Maxbao" userId="60f87d71-f48e-426d-9a55-4766703778a1" providerId="ADAL" clId="{20924DF0-9298-4109-AB96-C9655C0DFFE5}" dt="2023-12-28T09:44:58.119" v="1" actId="113"/>
          <ac:spMkLst>
            <pc:docMk/>
            <pc:sldMk cId="3326924053" sldId="410"/>
            <ac:spMk id="3" creationId="{00000000-0000-0000-0000-000000000000}"/>
          </ac:spMkLst>
        </pc:spChg>
      </pc:sldChg>
      <pc:sldChg chg="modSp">
        <pc:chgData name="Maxbao" userId="60f87d71-f48e-426d-9a55-4766703778a1" providerId="ADAL" clId="{20924DF0-9298-4109-AB96-C9655C0DFFE5}" dt="2023-12-28T09:46:28.007" v="2" actId="5736"/>
        <pc:sldMkLst>
          <pc:docMk/>
          <pc:sldMk cId="2219332559" sldId="412"/>
        </pc:sldMkLst>
        <pc:graphicFrameChg chg="mod">
          <ac:chgData name="Maxbao" userId="60f87d71-f48e-426d-9a55-4766703778a1" providerId="ADAL" clId="{20924DF0-9298-4109-AB96-C9655C0DFFE5}" dt="2023-12-28T09:46:28.007" v="2" actId="5736"/>
          <ac:graphicFrameMkLst>
            <pc:docMk/>
            <pc:sldMk cId="2219332559" sldId="412"/>
            <ac:graphicFrameMk id="2" creationId="{00000000-0000-0000-0000-000000000000}"/>
          </ac:graphicFrameMkLst>
        </pc:graphicFrameChg>
      </pc:sldChg>
      <pc:sldChg chg="modSp mod">
        <pc:chgData name="Maxbao" userId="60f87d71-f48e-426d-9a55-4766703778a1" providerId="ADAL" clId="{20924DF0-9298-4109-AB96-C9655C0DFFE5}" dt="2023-12-28T10:39:43.009" v="10" actId="113"/>
        <pc:sldMkLst>
          <pc:docMk/>
          <pc:sldMk cId="844267015" sldId="415"/>
        </pc:sldMkLst>
        <pc:spChg chg="mod">
          <ac:chgData name="Maxbao" userId="60f87d71-f48e-426d-9a55-4766703778a1" providerId="ADAL" clId="{20924DF0-9298-4109-AB96-C9655C0DFFE5}" dt="2023-12-28T10:39:43.009" v="10" actId="113"/>
          <ac:spMkLst>
            <pc:docMk/>
            <pc:sldMk cId="844267015" sldId="415"/>
            <ac:spMk id="7" creationId="{914B9423-3D17-406F-8B0A-E61CD2D85641}"/>
          </ac:spMkLst>
        </pc:spChg>
      </pc:sldChg>
      <pc:sldChg chg="modSp mod">
        <pc:chgData name="Maxbao" userId="60f87d71-f48e-426d-9a55-4766703778a1" providerId="ADAL" clId="{20924DF0-9298-4109-AB96-C9655C0DFFE5}" dt="2023-12-28T10:35:55.672" v="9" actId="113"/>
        <pc:sldMkLst>
          <pc:docMk/>
          <pc:sldMk cId="2316328703" sldId="416"/>
        </pc:sldMkLst>
        <pc:spChg chg="mod">
          <ac:chgData name="Maxbao" userId="60f87d71-f48e-426d-9a55-4766703778a1" providerId="ADAL" clId="{20924DF0-9298-4109-AB96-C9655C0DFFE5}" dt="2023-12-28T10:35:55.672" v="9" actId="113"/>
          <ac:spMkLst>
            <pc:docMk/>
            <pc:sldMk cId="2316328703" sldId="416"/>
            <ac:spMk id="3" creationId="{00000000-0000-0000-0000-000000000000}"/>
          </ac:spMkLst>
        </pc:spChg>
      </pc:sldChg>
      <pc:sldChg chg="modSp mod">
        <pc:chgData name="Maxbao" userId="60f87d71-f48e-426d-9a55-4766703778a1" providerId="ADAL" clId="{20924DF0-9298-4109-AB96-C9655C0DFFE5}" dt="2023-12-28T09:48:53.677" v="5" actId="113"/>
        <pc:sldMkLst>
          <pc:docMk/>
          <pc:sldMk cId="1568352992" sldId="423"/>
        </pc:sldMkLst>
        <pc:spChg chg="mod">
          <ac:chgData name="Maxbao" userId="60f87d71-f48e-426d-9a55-4766703778a1" providerId="ADAL" clId="{20924DF0-9298-4109-AB96-C9655C0DFFE5}" dt="2023-12-28T09:47:10.755" v="3" actId="113"/>
          <ac:spMkLst>
            <pc:docMk/>
            <pc:sldMk cId="1568352992" sldId="423"/>
            <ac:spMk id="3" creationId="{00000000-0000-0000-0000-000000000000}"/>
          </ac:spMkLst>
        </pc:spChg>
        <pc:spChg chg="mod">
          <ac:chgData name="Maxbao" userId="60f87d71-f48e-426d-9a55-4766703778a1" providerId="ADAL" clId="{20924DF0-9298-4109-AB96-C9655C0DFFE5}" dt="2023-12-28T09:48:21.669" v="4" actId="113"/>
          <ac:spMkLst>
            <pc:docMk/>
            <pc:sldMk cId="1568352992" sldId="423"/>
            <ac:spMk id="7" creationId="{00000000-0000-0000-0000-000000000000}"/>
          </ac:spMkLst>
        </pc:spChg>
        <pc:spChg chg="mod">
          <ac:chgData name="Maxbao" userId="60f87d71-f48e-426d-9a55-4766703778a1" providerId="ADAL" clId="{20924DF0-9298-4109-AB96-C9655C0DFFE5}" dt="2023-12-28T09:48:53.677" v="5" actId="113"/>
          <ac:spMkLst>
            <pc:docMk/>
            <pc:sldMk cId="1568352992" sldId="423"/>
            <ac:spMk id="8" creationId="{00000000-0000-0000-0000-000000000000}"/>
          </ac:spMkLst>
        </pc:spChg>
      </pc:sldChg>
      <pc:sldChg chg="modSp mod">
        <pc:chgData name="Maxbao" userId="60f87d71-f48e-426d-9a55-4766703778a1" providerId="ADAL" clId="{20924DF0-9298-4109-AB96-C9655C0DFFE5}" dt="2023-12-28T09:50:04.268" v="6" actId="113"/>
        <pc:sldMkLst>
          <pc:docMk/>
          <pc:sldMk cId="3923972944" sldId="564"/>
        </pc:sldMkLst>
        <pc:spChg chg="mod">
          <ac:chgData name="Maxbao" userId="60f87d71-f48e-426d-9a55-4766703778a1" providerId="ADAL" clId="{20924DF0-9298-4109-AB96-C9655C0DFFE5}" dt="2023-12-28T09:50:04.268" v="6" actId="113"/>
          <ac:spMkLst>
            <pc:docMk/>
            <pc:sldMk cId="3923972944" sldId="564"/>
            <ac:spMk id="3" creationId="{D4CBC6C0-5024-431F-8DCA-71675ED7249D}"/>
          </ac:spMkLst>
        </pc:spChg>
      </pc:sldChg>
      <pc:sldChg chg="modSp mod">
        <pc:chgData name="Maxbao" userId="60f87d71-f48e-426d-9a55-4766703778a1" providerId="ADAL" clId="{20924DF0-9298-4109-AB96-C9655C0DFFE5}" dt="2023-12-28T11:46:30.265" v="11" actId="113"/>
        <pc:sldMkLst>
          <pc:docMk/>
          <pc:sldMk cId="3033507753" sldId="591"/>
        </pc:sldMkLst>
        <pc:spChg chg="mod">
          <ac:chgData name="Maxbao" userId="60f87d71-f48e-426d-9a55-4766703778a1" providerId="ADAL" clId="{20924DF0-9298-4109-AB96-C9655C0DFFE5}" dt="2023-12-28T11:46:30.265" v="11" actId="113"/>
          <ac:spMkLst>
            <pc:docMk/>
            <pc:sldMk cId="3033507753" sldId="591"/>
            <ac:spMk id="3" creationId="{EBF4CED6-E684-413A-A139-1CFF86F05BA9}"/>
          </ac:spMkLst>
        </pc:spChg>
      </pc:sldChg>
      <pc:sldChg chg="modSp mod">
        <pc:chgData name="Maxbao" userId="60f87d71-f48e-426d-9a55-4766703778a1" providerId="ADAL" clId="{20924DF0-9298-4109-AB96-C9655C0DFFE5}" dt="2023-12-28T11:55:35.485" v="12" actId="113"/>
        <pc:sldMkLst>
          <pc:docMk/>
          <pc:sldMk cId="3413012179" sldId="599"/>
        </pc:sldMkLst>
        <pc:spChg chg="mod">
          <ac:chgData name="Maxbao" userId="60f87d71-f48e-426d-9a55-4766703778a1" providerId="ADAL" clId="{20924DF0-9298-4109-AB96-C9655C0DFFE5}" dt="2023-12-28T11:55:35.485" v="12" actId="113"/>
          <ac:spMkLst>
            <pc:docMk/>
            <pc:sldMk cId="3413012179" sldId="599"/>
            <ac:spMk id="2" creationId="{5D9245E6-99DE-4FC7-B123-2F9A74FA5D95}"/>
          </ac:spMkLst>
        </pc:spChg>
      </pc:sldChg>
      <pc:sldChg chg="modSp mod">
        <pc:chgData name="Maxbao" userId="60f87d71-f48e-426d-9a55-4766703778a1" providerId="ADAL" clId="{20924DF0-9298-4109-AB96-C9655C0DFFE5}" dt="2023-12-28T11:57:50.910" v="13" actId="113"/>
        <pc:sldMkLst>
          <pc:docMk/>
          <pc:sldMk cId="254097472" sldId="606"/>
        </pc:sldMkLst>
        <pc:spChg chg="mod">
          <ac:chgData name="Maxbao" userId="60f87d71-f48e-426d-9a55-4766703778a1" providerId="ADAL" clId="{20924DF0-9298-4109-AB96-C9655C0DFFE5}" dt="2023-12-28T11:57:50.910" v="13" actId="113"/>
          <ac:spMkLst>
            <pc:docMk/>
            <pc:sldMk cId="254097472" sldId="606"/>
            <ac:spMk id="2" creationId="{5D4AD769-5773-4D89-BCE9-3DA5350F3D5F}"/>
          </ac:spMkLst>
        </pc:spChg>
      </pc:sldChg>
      <pc:sldChg chg="modSp mod">
        <pc:chgData name="Maxbao" userId="60f87d71-f48e-426d-9a55-4766703778a1" providerId="ADAL" clId="{20924DF0-9298-4109-AB96-C9655C0DFFE5}" dt="2023-12-28T13:35:17.626" v="16" actId="113"/>
        <pc:sldMkLst>
          <pc:docMk/>
          <pc:sldMk cId="182926862" sldId="612"/>
        </pc:sldMkLst>
        <pc:spChg chg="mod">
          <ac:chgData name="Maxbao" userId="60f87d71-f48e-426d-9a55-4766703778a1" providerId="ADAL" clId="{20924DF0-9298-4109-AB96-C9655C0DFFE5}" dt="2023-12-28T13:35:17.626" v="16" actId="113"/>
          <ac:spMkLst>
            <pc:docMk/>
            <pc:sldMk cId="182926862" sldId="612"/>
            <ac:spMk id="7" creationId="{15D2E1E0-7D39-6B9E-FFF7-028CE321BDF7}"/>
          </ac:spMkLst>
        </pc:spChg>
      </pc:sldChg>
      <pc:sldChg chg="modSp mod">
        <pc:chgData name="Maxbao" userId="60f87d71-f48e-426d-9a55-4766703778a1" providerId="ADAL" clId="{20924DF0-9298-4109-AB96-C9655C0DFFE5}" dt="2023-12-28T09:38:09.451" v="0" actId="113"/>
        <pc:sldMkLst>
          <pc:docMk/>
          <pc:sldMk cId="3692116387" sldId="616"/>
        </pc:sldMkLst>
        <pc:spChg chg="mod">
          <ac:chgData name="Maxbao" userId="60f87d71-f48e-426d-9a55-4766703778a1" providerId="ADAL" clId="{20924DF0-9298-4109-AB96-C9655C0DFFE5}" dt="2023-12-28T09:38:09.451" v="0" actId="113"/>
          <ac:spMkLst>
            <pc:docMk/>
            <pc:sldMk cId="3692116387" sldId="616"/>
            <ac:spMk id="8" creationId="{353BC155-B027-67DE-BAE0-F3F408A01C79}"/>
          </ac:spMkLst>
        </pc:spChg>
      </pc:sldChg>
      <pc:sldChg chg="modSp mod">
        <pc:chgData name="Maxbao" userId="60f87d71-f48e-426d-9a55-4766703778a1" providerId="ADAL" clId="{20924DF0-9298-4109-AB96-C9655C0DFFE5}" dt="2023-12-28T13:32:59.869" v="15" actId="113"/>
        <pc:sldMkLst>
          <pc:docMk/>
          <pc:sldMk cId="1229337294" sldId="623"/>
        </pc:sldMkLst>
        <pc:spChg chg="mod">
          <ac:chgData name="Maxbao" userId="60f87d71-f48e-426d-9a55-4766703778a1" providerId="ADAL" clId="{20924DF0-9298-4109-AB96-C9655C0DFFE5}" dt="2023-12-28T13:32:59.869" v="15" actId="113"/>
          <ac:spMkLst>
            <pc:docMk/>
            <pc:sldMk cId="1229337294" sldId="623"/>
            <ac:spMk id="2" creationId="{B8131DF0-6EA6-C233-E171-0DD4081DF6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61AA8A-0802-41E8-A06D-C47E41FD92BB}" type="datetimeFigureOut">
              <a:rPr lang="zh-CN" altLang="en-US" smtClean="0"/>
              <a:t>2023/12/28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14FA3-2960-41C9-999C-19502E9EBC7C}" type="slidenum">
              <a:rPr lang="zh-CN" altLang="en-US" smtClean="0"/>
              <a:t>‹#›</a:t>
            </a:fld>
            <a:endParaRPr lang="zh-CN" altLang="en-US"/>
          </a:p>
        </p:txBody>
      </p:sp>
    </p:spTree>
    <p:extLst>
      <p:ext uri="{BB962C8B-B14F-4D97-AF65-F5344CB8AC3E}">
        <p14:creationId xmlns:p14="http://schemas.microsoft.com/office/powerpoint/2010/main" val="4221916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1</a:t>
            </a:fld>
            <a:endParaRPr lang="zh-CN" altLang="en-US"/>
          </a:p>
        </p:txBody>
      </p:sp>
    </p:spTree>
    <p:extLst>
      <p:ext uri="{BB962C8B-B14F-4D97-AF65-F5344CB8AC3E}">
        <p14:creationId xmlns:p14="http://schemas.microsoft.com/office/powerpoint/2010/main" val="1170790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D155C9-4296-4E6A-982E-851185E9A408}" type="slidenum">
              <a:rPr lang="zh-CN" altLang="en-US" smtClean="0"/>
              <a:pPr/>
              <a:t>3</a:t>
            </a:fld>
            <a:endParaRPr lang="zh-CN" altLang="en-US"/>
          </a:p>
        </p:txBody>
      </p:sp>
    </p:spTree>
    <p:extLst>
      <p:ext uri="{BB962C8B-B14F-4D97-AF65-F5344CB8AC3E}">
        <p14:creationId xmlns:p14="http://schemas.microsoft.com/office/powerpoint/2010/main" val="4117020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15</a:t>
            </a:fld>
            <a:endParaRPr lang="zh-CN" altLang="en-US"/>
          </a:p>
        </p:txBody>
      </p:sp>
    </p:spTree>
    <p:extLst>
      <p:ext uri="{BB962C8B-B14F-4D97-AF65-F5344CB8AC3E}">
        <p14:creationId xmlns:p14="http://schemas.microsoft.com/office/powerpoint/2010/main" val="105801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17</a:t>
            </a:fld>
            <a:endParaRPr lang="zh-CN" altLang="en-US"/>
          </a:p>
        </p:txBody>
      </p:sp>
    </p:spTree>
    <p:extLst>
      <p:ext uri="{BB962C8B-B14F-4D97-AF65-F5344CB8AC3E}">
        <p14:creationId xmlns:p14="http://schemas.microsoft.com/office/powerpoint/2010/main" val="235678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34</a:t>
            </a:fld>
            <a:endParaRPr lang="zh-CN" altLang="en-US"/>
          </a:p>
        </p:txBody>
      </p:sp>
    </p:spTree>
    <p:extLst>
      <p:ext uri="{BB962C8B-B14F-4D97-AF65-F5344CB8AC3E}">
        <p14:creationId xmlns:p14="http://schemas.microsoft.com/office/powerpoint/2010/main" val="2948846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51</a:t>
            </a:fld>
            <a:endParaRPr lang="zh-CN" altLang="en-US"/>
          </a:p>
        </p:txBody>
      </p:sp>
    </p:spTree>
    <p:extLst>
      <p:ext uri="{BB962C8B-B14F-4D97-AF65-F5344CB8AC3E}">
        <p14:creationId xmlns:p14="http://schemas.microsoft.com/office/powerpoint/2010/main" val="234272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56</a:t>
            </a:fld>
            <a:endParaRPr lang="zh-CN" altLang="en-US"/>
          </a:p>
        </p:txBody>
      </p:sp>
    </p:spTree>
    <p:extLst>
      <p:ext uri="{BB962C8B-B14F-4D97-AF65-F5344CB8AC3E}">
        <p14:creationId xmlns:p14="http://schemas.microsoft.com/office/powerpoint/2010/main" val="1366632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70</a:t>
            </a:fld>
            <a:endParaRPr lang="zh-CN" altLang="en-US"/>
          </a:p>
        </p:txBody>
      </p:sp>
    </p:spTree>
    <p:extLst>
      <p:ext uri="{BB962C8B-B14F-4D97-AF65-F5344CB8AC3E}">
        <p14:creationId xmlns:p14="http://schemas.microsoft.com/office/powerpoint/2010/main" val="296653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6A6AFD6-2D25-4C52-92F2-DEEAF8EF9C3B}"/>
              </a:ext>
            </a:extLst>
          </p:cNvPr>
          <p:cNvPicPr>
            <a:picLocks noChangeAspect="1"/>
          </p:cNvPicPr>
          <p:nvPr userDrawn="1"/>
        </p:nvPicPr>
        <p:blipFill>
          <a:blip r:embed="rId2"/>
          <a:stretch>
            <a:fillRect/>
          </a:stretch>
        </p:blipFill>
        <p:spPr>
          <a:xfrm>
            <a:off x="0" y="0"/>
            <a:ext cx="9161253" cy="6858000"/>
          </a:xfrm>
          <a:prstGeom prst="rect">
            <a:avLst/>
          </a:prstGeom>
        </p:spPr>
      </p:pic>
      <p:sp>
        <p:nvSpPr>
          <p:cNvPr id="2" name="Title 1"/>
          <p:cNvSpPr>
            <a:spLocks noGrp="1"/>
          </p:cNvSpPr>
          <p:nvPr>
            <p:ph type="ctrTitle"/>
          </p:nvPr>
        </p:nvSpPr>
        <p:spPr>
          <a:xfrm>
            <a:off x="332117" y="2046287"/>
            <a:ext cx="7772400" cy="1006476"/>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90578" y="6431502"/>
            <a:ext cx="6858000" cy="426498"/>
          </a:xfrm>
        </p:spPr>
        <p:txBody>
          <a:bodyPr>
            <a:normAutofit/>
          </a:bodyPr>
          <a:lstStyle>
            <a:lvl1pPr marL="0" indent="0" algn="l">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E2EE4EE-FED9-4233-A448-721679D6920E}" type="datetime1">
              <a:rPr lang="zh-CN" altLang="en-US" smtClean="0"/>
              <a:t>2023/12/28</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568508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0525F68-E1DB-4C20-9DEB-775435403720}" type="datetime1">
              <a:rPr lang="zh-CN" altLang="en-US" smtClean="0"/>
              <a:t>2023/12/28</a:t>
            </a:fld>
            <a:endParaRPr lang="zh-CN" altLang="en-US"/>
          </a:p>
        </p:txBody>
      </p:sp>
      <p:sp>
        <p:nvSpPr>
          <p:cNvPr id="6" name="Footer Placeholder 5"/>
          <p:cNvSpPr>
            <a:spLocks noGrp="1"/>
          </p:cNvSpPr>
          <p:nvPr>
            <p:ph type="ftr" sz="quarter" idx="11"/>
          </p:nvPr>
        </p:nvSpPr>
        <p:spPr/>
        <p:txBody>
          <a:bodyPr/>
          <a:lstStyle/>
          <a:p>
            <a:r>
              <a:rPr lang="zh-CN" altLang="en-US"/>
              <a:t>西北大学 软件学院 </a:t>
            </a:r>
          </a:p>
        </p:txBody>
      </p:sp>
      <p:sp>
        <p:nvSpPr>
          <p:cNvPr id="7" name="Slide Number Placeholder 6"/>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1890930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BFD9262-5AED-474E-927A-404936CEA4DB}" type="datetime1">
              <a:rPr lang="zh-CN" altLang="en-US" smtClean="0"/>
              <a:t>2023/12/28</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2355407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86E082-6414-4A1B-BD4B-49FF5580141B}" type="datetime1">
              <a:rPr lang="zh-CN" altLang="en-US" smtClean="0"/>
              <a:t>2023/12/28</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31758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85428" y="863039"/>
            <a:ext cx="8229600" cy="4525963"/>
          </a:xfrm>
        </p:spPr>
        <p:txBody>
          <a:bodyPr/>
          <a:lstStyle>
            <a:lvl1pPr>
              <a:defRPr sz="2800" b="1">
                <a:latin typeface="仿宋" panose="02010609060101010101" pitchFamily="49" charset="-122"/>
                <a:ea typeface="仿宋" panose="02010609060101010101" pitchFamily="49" charset="-122"/>
              </a:defRPr>
            </a:lvl1pPr>
            <a:lvl2pPr>
              <a:defRPr sz="2400" b="1">
                <a:latin typeface="仿宋" panose="02010609060101010101" pitchFamily="49" charset="-122"/>
                <a:ea typeface="仿宋" panose="02010609060101010101" pitchFamily="49" charset="-122"/>
              </a:defRPr>
            </a:lvl2pPr>
            <a:lvl3pPr>
              <a:defRPr sz="2000" b="1">
                <a:latin typeface="仿宋" panose="02010609060101010101" pitchFamily="49" charset="-122"/>
                <a:ea typeface="仿宋" panose="02010609060101010101" pitchFamily="49" charset="-122"/>
              </a:defRPr>
            </a:lvl3pPr>
            <a:lvl4pPr>
              <a:defRPr b="1">
                <a:latin typeface="仿宋" panose="02010609060101010101" pitchFamily="49" charset="-122"/>
                <a:ea typeface="仿宋" panose="02010609060101010101" pitchFamily="49" charset="-122"/>
              </a:defRPr>
            </a:lvl4pPr>
            <a:lvl5pPr>
              <a:defRPr b="1">
                <a:latin typeface="仿宋" panose="02010609060101010101" pitchFamily="49" charset="-122"/>
                <a:ea typeface="仿宋"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1" y="428604"/>
            <a:ext cx="755576" cy="409030"/>
          </a:xfrm>
          <a:prstGeom prst="rect">
            <a:avLst/>
          </a:prstGeom>
          <a:gradFill flip="none" rotWithShape="1">
            <a:gsLst>
              <a:gs pos="0">
                <a:srgbClr val="2C4AC6"/>
              </a:gs>
              <a:gs pos="100000">
                <a:srgbClr val="62BCE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4181313959"/>
      </p:ext>
    </p:extLst>
  </p:cSld>
  <p:clrMapOvr>
    <a:masterClrMapping/>
  </p:clrMapOvr>
  <p:transition spd="slow" advTm="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297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9EC77-94FF-41A2-801E-328CB69DE6CC}"/>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586572-8A15-48E0-996A-3BCEDEFC34D3}"/>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2D043D-3122-4EF5-8B47-DC22A6EDEA4B}"/>
              </a:ext>
            </a:extLst>
          </p:cNvPr>
          <p:cNvSpPr>
            <a:spLocks noGrp="1"/>
          </p:cNvSpPr>
          <p:nvPr>
            <p:ph type="dt" sz="half" idx="10"/>
          </p:nvPr>
        </p:nvSpPr>
        <p:spPr>
          <a:xfrm>
            <a:off x="628650" y="6356350"/>
            <a:ext cx="2057400" cy="365125"/>
          </a:xfrm>
          <a:prstGeom prst="rect">
            <a:avLst/>
          </a:prstGeom>
        </p:spPr>
        <p:txBody>
          <a:bodyPr/>
          <a:lstStyle/>
          <a:p>
            <a:fld id="{7C71E0EC-2246-42B1-9758-C8456F6345DC}" type="datetime1">
              <a:rPr lang="zh-CN" altLang="en-US" smtClean="0"/>
              <a:t>2023/12/28</a:t>
            </a:fld>
            <a:endParaRPr lang="zh-CN" altLang="en-US"/>
          </a:p>
        </p:txBody>
      </p:sp>
      <p:sp>
        <p:nvSpPr>
          <p:cNvPr id="5" name="页脚占位符 4">
            <a:extLst>
              <a:ext uri="{FF2B5EF4-FFF2-40B4-BE49-F238E27FC236}">
                <a16:creationId xmlns:a16="http://schemas.microsoft.com/office/drawing/2014/main" id="{5624F0DE-1D75-4D86-9793-324358BE1AA5}"/>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58DDF836-2643-4E7C-9FA1-F2326BE9A96E}"/>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671168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4B496-5769-4AB6-ACE2-5E90BB63395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6290AEA-7415-4E04-9E7E-8B402EE6A5D2}"/>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F50A266-2216-4261-88A5-8F9FD2FADD39}"/>
              </a:ext>
            </a:extLst>
          </p:cNvPr>
          <p:cNvSpPr>
            <a:spLocks noGrp="1"/>
          </p:cNvSpPr>
          <p:nvPr>
            <p:ph type="dt" sz="half" idx="10"/>
          </p:nvPr>
        </p:nvSpPr>
        <p:spPr>
          <a:xfrm>
            <a:off x="628650" y="6356350"/>
            <a:ext cx="2057400" cy="365125"/>
          </a:xfrm>
          <a:prstGeom prst="rect">
            <a:avLst/>
          </a:prstGeom>
        </p:spPr>
        <p:txBody>
          <a:bodyPr/>
          <a:lstStyle/>
          <a:p>
            <a:fld id="{B54B75D3-52E3-41C0-9D37-3EC4A4F1D1AA}" type="datetime1">
              <a:rPr lang="zh-CN" altLang="en-US" smtClean="0"/>
              <a:t>2023/12/28</a:t>
            </a:fld>
            <a:endParaRPr lang="zh-CN" altLang="en-US"/>
          </a:p>
        </p:txBody>
      </p:sp>
      <p:sp>
        <p:nvSpPr>
          <p:cNvPr id="5" name="页脚占位符 4">
            <a:extLst>
              <a:ext uri="{FF2B5EF4-FFF2-40B4-BE49-F238E27FC236}">
                <a16:creationId xmlns:a16="http://schemas.microsoft.com/office/drawing/2014/main" id="{2914379D-A4AB-4760-9D2D-CD5BF83CFE55}"/>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F7F270E1-7172-4B0C-A67F-07951297E310}"/>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3726318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911B6-6F98-48A1-93F4-23591EB8807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8B221C-E067-42B3-8D30-C4DD60471CD5}"/>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C6E582D-5AD1-4B64-9046-39031AD53120}"/>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1437112-5C80-44B0-A97A-DA2BB3DC8AE0}"/>
              </a:ext>
            </a:extLst>
          </p:cNvPr>
          <p:cNvSpPr>
            <a:spLocks noGrp="1"/>
          </p:cNvSpPr>
          <p:nvPr>
            <p:ph type="dt" sz="half" idx="10"/>
          </p:nvPr>
        </p:nvSpPr>
        <p:spPr>
          <a:xfrm>
            <a:off x="628650" y="6356350"/>
            <a:ext cx="2057400" cy="365125"/>
          </a:xfrm>
          <a:prstGeom prst="rect">
            <a:avLst/>
          </a:prstGeom>
        </p:spPr>
        <p:txBody>
          <a:bodyPr/>
          <a:lstStyle/>
          <a:p>
            <a:fld id="{B40C85F9-BD21-4137-A678-2DC1F6282214}" type="datetime1">
              <a:rPr lang="zh-CN" altLang="en-US" smtClean="0"/>
              <a:t>2023/12/28</a:t>
            </a:fld>
            <a:endParaRPr lang="zh-CN" altLang="en-US"/>
          </a:p>
        </p:txBody>
      </p:sp>
      <p:sp>
        <p:nvSpPr>
          <p:cNvPr id="6" name="页脚占位符 5">
            <a:extLst>
              <a:ext uri="{FF2B5EF4-FFF2-40B4-BE49-F238E27FC236}">
                <a16:creationId xmlns:a16="http://schemas.microsoft.com/office/drawing/2014/main" id="{B42F3012-3726-410F-919C-EAC5751121B1}"/>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7" name="灯片编号占位符 6">
            <a:extLst>
              <a:ext uri="{FF2B5EF4-FFF2-40B4-BE49-F238E27FC236}">
                <a16:creationId xmlns:a16="http://schemas.microsoft.com/office/drawing/2014/main" id="{0554D6D8-ED3E-4709-8BD1-8125A1192B3E}"/>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1191499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56538-B552-401D-AD99-6D378EC6AA55}"/>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F35DDA-FF19-4931-82A5-7D6362CD5E3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0BDAE5-DF08-44E8-93E4-446B5BD40A03}"/>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10A60D-5770-4832-AB78-1DF620177EE1}"/>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4B39AA-BB4D-4983-9A5B-ABCFE7DAF7C1}"/>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B46E97E-480C-4646-9C2E-47F36C94D472}"/>
              </a:ext>
            </a:extLst>
          </p:cNvPr>
          <p:cNvSpPr>
            <a:spLocks noGrp="1"/>
          </p:cNvSpPr>
          <p:nvPr>
            <p:ph type="dt" sz="half" idx="10"/>
          </p:nvPr>
        </p:nvSpPr>
        <p:spPr>
          <a:xfrm>
            <a:off x="628650" y="6356350"/>
            <a:ext cx="2057400" cy="365125"/>
          </a:xfrm>
          <a:prstGeom prst="rect">
            <a:avLst/>
          </a:prstGeom>
        </p:spPr>
        <p:txBody>
          <a:bodyPr/>
          <a:lstStyle/>
          <a:p>
            <a:fld id="{FB355CBB-6DD0-4FFC-82D2-1FEBE5368252}" type="datetime1">
              <a:rPr lang="zh-CN" altLang="en-US" smtClean="0"/>
              <a:t>2023/12/28</a:t>
            </a:fld>
            <a:endParaRPr lang="zh-CN" altLang="en-US"/>
          </a:p>
        </p:txBody>
      </p:sp>
      <p:sp>
        <p:nvSpPr>
          <p:cNvPr id="8" name="页脚占位符 7">
            <a:extLst>
              <a:ext uri="{FF2B5EF4-FFF2-40B4-BE49-F238E27FC236}">
                <a16:creationId xmlns:a16="http://schemas.microsoft.com/office/drawing/2014/main" id="{FDDCF674-58C9-4A6E-9A8C-B2A769CF0810}"/>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9" name="灯片编号占位符 8">
            <a:extLst>
              <a:ext uri="{FF2B5EF4-FFF2-40B4-BE49-F238E27FC236}">
                <a16:creationId xmlns:a16="http://schemas.microsoft.com/office/drawing/2014/main" id="{4B4B5181-7F9D-4875-B61F-79C04C1AA026}"/>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3985066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8D3D3-265E-45C1-BF31-C8B6BA9DC8CC}"/>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D9177FA-5AA2-4E74-9DE5-3C71C7AEB017}"/>
              </a:ext>
            </a:extLst>
          </p:cNvPr>
          <p:cNvSpPr>
            <a:spLocks noGrp="1"/>
          </p:cNvSpPr>
          <p:nvPr>
            <p:ph type="dt" sz="half" idx="10"/>
          </p:nvPr>
        </p:nvSpPr>
        <p:spPr>
          <a:xfrm>
            <a:off x="628650" y="6356350"/>
            <a:ext cx="2057400" cy="365125"/>
          </a:xfrm>
          <a:prstGeom prst="rect">
            <a:avLst/>
          </a:prstGeom>
        </p:spPr>
        <p:txBody>
          <a:bodyPr/>
          <a:lstStyle/>
          <a:p>
            <a:fld id="{1263D489-2160-4F5C-B051-CCE0DA5FC9AE}"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BC8DFAF8-1462-45C4-96F4-39CCCA6DBEF1}"/>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F74995DB-B709-4803-B981-C4C5EDC9F76C}"/>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3407477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隶书" panose="02010509060101010101" pitchFamily="49" charset="-122"/>
                <a:ea typeface="隶书" panose="02010509060101010101" pitchFamily="49"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532327"/>
            <a:ext cx="7886700" cy="4351338"/>
          </a:xfrm>
        </p:spPr>
        <p:txBody>
          <a:bodyPr/>
          <a:lstStyle>
            <a:lvl1pPr>
              <a:defRPr b="1">
                <a:latin typeface="楷体" panose="02010609060101010101" pitchFamily="49" charset="-122"/>
                <a:ea typeface="楷体" panose="02010609060101010101" pitchFamily="49" charset="-122"/>
              </a:defRPr>
            </a:lvl1pPr>
            <a:lvl2pPr>
              <a:defRPr b="1">
                <a:latin typeface="楷体" panose="02010609060101010101" pitchFamily="49" charset="-122"/>
                <a:ea typeface="楷体" panose="02010609060101010101" pitchFamily="49" charset="-122"/>
              </a:defRPr>
            </a:lvl2pPr>
            <a:lvl3pPr>
              <a:defRPr b="1">
                <a:latin typeface="楷体" panose="02010609060101010101" pitchFamily="49" charset="-122"/>
                <a:ea typeface="楷体" panose="02010609060101010101" pitchFamily="49" charset="-122"/>
              </a:defRPr>
            </a:lvl3pPr>
            <a:lvl4pPr>
              <a:defRPr b="1">
                <a:latin typeface="楷体" panose="02010609060101010101" pitchFamily="49" charset="-122"/>
                <a:ea typeface="楷体" panose="02010609060101010101" pitchFamily="49" charset="-122"/>
              </a:defRPr>
            </a:lvl4pPr>
            <a:lvl5pPr>
              <a:defRPr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2ACFFE04-A4B1-4EC8-91BE-D06D291CE0DE}" type="datetime1">
              <a:rPr lang="zh-CN" altLang="en-US" smtClean="0"/>
              <a:t>2023/12/28</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4235024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938E3C2-75BB-4428-9DC7-3C55A7B92CBD}"/>
              </a:ext>
            </a:extLst>
          </p:cNvPr>
          <p:cNvSpPr>
            <a:spLocks noGrp="1"/>
          </p:cNvSpPr>
          <p:nvPr>
            <p:ph type="dt" sz="half" idx="10"/>
          </p:nvPr>
        </p:nvSpPr>
        <p:spPr>
          <a:xfrm>
            <a:off x="628650" y="6356350"/>
            <a:ext cx="2057400" cy="365125"/>
          </a:xfrm>
          <a:prstGeom prst="rect">
            <a:avLst/>
          </a:prstGeom>
        </p:spPr>
        <p:txBody>
          <a:bodyPr/>
          <a:lstStyle/>
          <a:p>
            <a:fld id="{D2729257-4237-465E-AF65-CF1044FE0B3E}" type="datetime1">
              <a:rPr lang="zh-CN" altLang="en-US" smtClean="0"/>
              <a:t>2023/12/28</a:t>
            </a:fld>
            <a:endParaRPr lang="zh-CN" altLang="en-US"/>
          </a:p>
        </p:txBody>
      </p:sp>
      <p:sp>
        <p:nvSpPr>
          <p:cNvPr id="3" name="页脚占位符 2">
            <a:extLst>
              <a:ext uri="{FF2B5EF4-FFF2-40B4-BE49-F238E27FC236}">
                <a16:creationId xmlns:a16="http://schemas.microsoft.com/office/drawing/2014/main" id="{054BA480-FC01-45AA-8099-4E07E237A4EE}"/>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4" name="灯片编号占位符 3">
            <a:extLst>
              <a:ext uri="{FF2B5EF4-FFF2-40B4-BE49-F238E27FC236}">
                <a16:creationId xmlns:a16="http://schemas.microsoft.com/office/drawing/2014/main" id="{C1AAF786-9244-4C06-9329-C38E06758120}"/>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72157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4DFAB-CC06-4880-A04B-795A1425A5BF}"/>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DA578FC-66BC-49AE-A361-8F2BDBD95CAD}"/>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D626730-EED1-4F98-AA33-842713B44C9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E57C951-1D0A-40E8-BC5C-C9DA511E75EA}"/>
              </a:ext>
            </a:extLst>
          </p:cNvPr>
          <p:cNvSpPr>
            <a:spLocks noGrp="1"/>
          </p:cNvSpPr>
          <p:nvPr>
            <p:ph type="dt" sz="half" idx="10"/>
          </p:nvPr>
        </p:nvSpPr>
        <p:spPr>
          <a:xfrm>
            <a:off x="628650" y="6356350"/>
            <a:ext cx="2057400" cy="365125"/>
          </a:xfrm>
          <a:prstGeom prst="rect">
            <a:avLst/>
          </a:prstGeom>
        </p:spPr>
        <p:txBody>
          <a:bodyPr/>
          <a:lstStyle/>
          <a:p>
            <a:fld id="{8642C52A-394F-4A35-8F65-84F8EDD9C02D}" type="datetime1">
              <a:rPr lang="zh-CN" altLang="en-US" smtClean="0"/>
              <a:t>2023/12/28</a:t>
            </a:fld>
            <a:endParaRPr lang="zh-CN" altLang="en-US"/>
          </a:p>
        </p:txBody>
      </p:sp>
      <p:sp>
        <p:nvSpPr>
          <p:cNvPr id="6" name="页脚占位符 5">
            <a:extLst>
              <a:ext uri="{FF2B5EF4-FFF2-40B4-BE49-F238E27FC236}">
                <a16:creationId xmlns:a16="http://schemas.microsoft.com/office/drawing/2014/main" id="{4EC1D707-5E17-4D2A-A62A-4FE28961455E}"/>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7" name="灯片编号占位符 6">
            <a:extLst>
              <a:ext uri="{FF2B5EF4-FFF2-40B4-BE49-F238E27FC236}">
                <a16:creationId xmlns:a16="http://schemas.microsoft.com/office/drawing/2014/main" id="{23E57A16-E251-4295-98C2-AAB862810920}"/>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1134397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5C05FA-6289-41CC-BB60-2FBFEB031E8F}"/>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58D211-1DBD-43A1-BE4E-31CB407ADD30}"/>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ACD7985-8A2B-4647-A104-7BD4D9E1D5C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E8C46AB-C8EB-451C-B2E2-734200DF7416}"/>
              </a:ext>
            </a:extLst>
          </p:cNvPr>
          <p:cNvSpPr>
            <a:spLocks noGrp="1"/>
          </p:cNvSpPr>
          <p:nvPr>
            <p:ph type="dt" sz="half" idx="10"/>
          </p:nvPr>
        </p:nvSpPr>
        <p:spPr>
          <a:xfrm>
            <a:off x="628650" y="6356350"/>
            <a:ext cx="2057400" cy="365125"/>
          </a:xfrm>
          <a:prstGeom prst="rect">
            <a:avLst/>
          </a:prstGeom>
        </p:spPr>
        <p:txBody>
          <a:bodyPr/>
          <a:lstStyle/>
          <a:p>
            <a:fld id="{8A64BB68-47FA-4FBB-BF59-890FE3661CC0}" type="datetime1">
              <a:rPr lang="zh-CN" altLang="en-US" smtClean="0"/>
              <a:t>2023/12/28</a:t>
            </a:fld>
            <a:endParaRPr lang="zh-CN" altLang="en-US"/>
          </a:p>
        </p:txBody>
      </p:sp>
      <p:sp>
        <p:nvSpPr>
          <p:cNvPr id="6" name="页脚占位符 5">
            <a:extLst>
              <a:ext uri="{FF2B5EF4-FFF2-40B4-BE49-F238E27FC236}">
                <a16:creationId xmlns:a16="http://schemas.microsoft.com/office/drawing/2014/main" id="{C6D6E26D-ED21-432D-864A-612DCBE5532F}"/>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7" name="灯片编号占位符 6">
            <a:extLst>
              <a:ext uri="{FF2B5EF4-FFF2-40B4-BE49-F238E27FC236}">
                <a16:creationId xmlns:a16="http://schemas.microsoft.com/office/drawing/2014/main" id="{B4384308-7611-4C53-BDC6-70637CBE6F7C}"/>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28503330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76ECF-745C-459B-AD0C-A173FF5B38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A1DD81-7E6C-4A5D-A395-83A843F267EF}"/>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C64C4C-5CCD-41B8-850F-336A7168661E}"/>
              </a:ext>
            </a:extLst>
          </p:cNvPr>
          <p:cNvSpPr>
            <a:spLocks noGrp="1"/>
          </p:cNvSpPr>
          <p:nvPr>
            <p:ph type="dt" sz="half" idx="10"/>
          </p:nvPr>
        </p:nvSpPr>
        <p:spPr>
          <a:xfrm>
            <a:off x="628650" y="6356350"/>
            <a:ext cx="2057400" cy="365125"/>
          </a:xfrm>
          <a:prstGeom prst="rect">
            <a:avLst/>
          </a:prstGeom>
        </p:spPr>
        <p:txBody>
          <a:bodyPr/>
          <a:lstStyle/>
          <a:p>
            <a:fld id="{F4315A75-B989-43E1-AE7D-B9D5888583A9}" type="datetime1">
              <a:rPr lang="zh-CN" altLang="en-US" smtClean="0"/>
              <a:t>2023/12/28</a:t>
            </a:fld>
            <a:endParaRPr lang="zh-CN" altLang="en-US"/>
          </a:p>
        </p:txBody>
      </p:sp>
      <p:sp>
        <p:nvSpPr>
          <p:cNvPr id="5" name="页脚占位符 4">
            <a:extLst>
              <a:ext uri="{FF2B5EF4-FFF2-40B4-BE49-F238E27FC236}">
                <a16:creationId xmlns:a16="http://schemas.microsoft.com/office/drawing/2014/main" id="{C9DDA4EB-1E7B-4DA1-9555-3D20551B033D}"/>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599AB956-C5FC-48C4-903F-2BD3BBB5E24C}"/>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2637403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3DAA464-58DD-4C01-B182-3464C68EF214}"/>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C002425-0B58-4196-BB1B-B1888E504430}"/>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175799-A67A-47E2-B466-4302D89AE494}"/>
              </a:ext>
            </a:extLst>
          </p:cNvPr>
          <p:cNvSpPr>
            <a:spLocks noGrp="1"/>
          </p:cNvSpPr>
          <p:nvPr>
            <p:ph type="dt" sz="half" idx="10"/>
          </p:nvPr>
        </p:nvSpPr>
        <p:spPr>
          <a:xfrm>
            <a:off x="628650" y="6356350"/>
            <a:ext cx="2057400" cy="365125"/>
          </a:xfrm>
          <a:prstGeom prst="rect">
            <a:avLst/>
          </a:prstGeom>
        </p:spPr>
        <p:txBody>
          <a:bodyPr/>
          <a:lstStyle/>
          <a:p>
            <a:fld id="{6034D478-2F62-42A2-9A91-89AB0E575890}" type="datetime1">
              <a:rPr lang="zh-CN" altLang="en-US" smtClean="0"/>
              <a:t>2023/12/28</a:t>
            </a:fld>
            <a:endParaRPr lang="zh-CN" altLang="en-US"/>
          </a:p>
        </p:txBody>
      </p:sp>
      <p:sp>
        <p:nvSpPr>
          <p:cNvPr id="5" name="页脚占位符 4">
            <a:extLst>
              <a:ext uri="{FF2B5EF4-FFF2-40B4-BE49-F238E27FC236}">
                <a16:creationId xmlns:a16="http://schemas.microsoft.com/office/drawing/2014/main" id="{C4B2F213-4E43-4EB7-A65A-E8B6B9891A04}"/>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8D87E857-8342-4FC0-BBF6-D564542702D9}"/>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3738278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54357"/>
            <a:ext cx="7886700" cy="4351338"/>
          </a:xfrm>
        </p:spPr>
        <p:txBody>
          <a:bodyPr/>
          <a:lstStyle>
            <a:lvl1pPr>
              <a:lnSpc>
                <a:spcPct val="100000"/>
              </a:lnSpc>
              <a:defRPr b="1">
                <a:latin typeface="楷体" panose="02010609060101010101" pitchFamily="49" charset="-122"/>
                <a:ea typeface="楷体" panose="02010609060101010101" pitchFamily="49" charset="-122"/>
              </a:defRPr>
            </a:lvl1pPr>
            <a:lvl2pPr>
              <a:lnSpc>
                <a:spcPct val="100000"/>
              </a:lnSpc>
              <a:defRPr b="1">
                <a:latin typeface="楷体" panose="02010609060101010101" pitchFamily="49" charset="-122"/>
                <a:ea typeface="楷体" panose="02010609060101010101" pitchFamily="49" charset="-122"/>
              </a:defRPr>
            </a:lvl2pPr>
            <a:lvl3pPr>
              <a:lnSpc>
                <a:spcPct val="100000"/>
              </a:lnSpc>
              <a:defRPr b="1">
                <a:latin typeface="楷体" panose="02010609060101010101" pitchFamily="49" charset="-122"/>
                <a:ea typeface="楷体" panose="02010609060101010101" pitchFamily="49" charset="-122"/>
              </a:defRPr>
            </a:lvl3pPr>
            <a:lvl4pPr>
              <a:lnSpc>
                <a:spcPct val="100000"/>
              </a:lnSpc>
              <a:defRPr b="1">
                <a:latin typeface="楷体" panose="02010609060101010101" pitchFamily="49" charset="-122"/>
                <a:ea typeface="楷体" panose="02010609060101010101" pitchFamily="49" charset="-122"/>
              </a:defRPr>
            </a:lvl4pPr>
            <a:lvl5pPr>
              <a:defRPr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33EDFA0B-00D6-468A-8851-D26DF3F71C1F}" type="datetime1">
              <a:rPr lang="zh-CN" altLang="en-US" smtClean="0"/>
              <a:t>2023/12/28</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112736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993A7C8-90A6-4702-824A-F7DC26F2C974}" type="datetime1">
              <a:rPr lang="zh-CN" altLang="en-US" smtClean="0"/>
              <a:t>2023/12/28</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pPr/>
              <a:t>‹#›</a:t>
            </a:fld>
            <a:endParaRPr lang="zh-CN" altLang="en-US"/>
          </a:p>
        </p:txBody>
      </p:sp>
    </p:spTree>
    <p:extLst>
      <p:ext uri="{BB962C8B-B14F-4D97-AF65-F5344CB8AC3E}">
        <p14:creationId xmlns:p14="http://schemas.microsoft.com/office/powerpoint/2010/main" val="2933164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58EE73D-DA8E-4B68-9F81-F6C4ADE537CE}" type="datetime1">
              <a:rPr lang="zh-CN" altLang="en-US" smtClean="0"/>
              <a:t>2023/12/28</a:t>
            </a:fld>
            <a:endParaRPr lang="zh-CN" altLang="en-US"/>
          </a:p>
        </p:txBody>
      </p:sp>
      <p:sp>
        <p:nvSpPr>
          <p:cNvPr id="6" name="Footer Placeholder 5"/>
          <p:cNvSpPr>
            <a:spLocks noGrp="1"/>
          </p:cNvSpPr>
          <p:nvPr>
            <p:ph type="ftr" sz="quarter" idx="11"/>
          </p:nvPr>
        </p:nvSpPr>
        <p:spPr/>
        <p:txBody>
          <a:bodyPr/>
          <a:lstStyle/>
          <a:p>
            <a:r>
              <a:rPr lang="zh-CN" altLang="en-US"/>
              <a:t>西北大学 软件学院 </a:t>
            </a:r>
          </a:p>
        </p:txBody>
      </p:sp>
      <p:sp>
        <p:nvSpPr>
          <p:cNvPr id="7" name="Slide Number Placeholder 6"/>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3846575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6B99984-2B81-44AC-9C1E-435638C90A03}" type="datetime1">
              <a:rPr lang="zh-CN" altLang="en-US" smtClean="0"/>
              <a:t>2023/12/28</a:t>
            </a:fld>
            <a:endParaRPr lang="zh-CN" altLang="en-US"/>
          </a:p>
        </p:txBody>
      </p:sp>
      <p:sp>
        <p:nvSpPr>
          <p:cNvPr id="8" name="Footer Placeholder 7"/>
          <p:cNvSpPr>
            <a:spLocks noGrp="1"/>
          </p:cNvSpPr>
          <p:nvPr>
            <p:ph type="ftr" sz="quarter" idx="11"/>
          </p:nvPr>
        </p:nvSpPr>
        <p:spPr/>
        <p:txBody>
          <a:bodyPr/>
          <a:lstStyle/>
          <a:p>
            <a:r>
              <a:rPr lang="zh-CN" altLang="en-US"/>
              <a:t>西北大学 软件学院 </a:t>
            </a:r>
          </a:p>
        </p:txBody>
      </p:sp>
      <p:sp>
        <p:nvSpPr>
          <p:cNvPr id="9" name="Slide Number Placeholder 8"/>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175357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A75C462-AF88-4C39-8B50-8A13574FF0A6}" type="datetime1">
              <a:rPr lang="zh-CN" altLang="en-US" smtClean="0"/>
              <a:t>2023/12/28</a:t>
            </a:fld>
            <a:endParaRPr lang="zh-CN" altLang="en-US"/>
          </a:p>
        </p:txBody>
      </p:sp>
      <p:sp>
        <p:nvSpPr>
          <p:cNvPr id="4" name="Footer Placeholder 3"/>
          <p:cNvSpPr>
            <a:spLocks noGrp="1"/>
          </p:cNvSpPr>
          <p:nvPr>
            <p:ph type="ftr" sz="quarter" idx="11"/>
          </p:nvPr>
        </p:nvSpPr>
        <p:spPr/>
        <p:txBody>
          <a:bodyPr/>
          <a:lstStyle/>
          <a:p>
            <a:r>
              <a:rPr lang="zh-CN" altLang="en-US"/>
              <a:t>西北大学 软件学院 </a:t>
            </a:r>
          </a:p>
        </p:txBody>
      </p:sp>
      <p:sp>
        <p:nvSpPr>
          <p:cNvPr id="5" name="Slide Number Placeholder 4"/>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4031874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562F31-547D-4218-8A0E-65C902D4A5B4}" type="datetime1">
              <a:rPr lang="zh-CN" altLang="en-US" smtClean="0"/>
              <a:t>2023/12/28</a:t>
            </a:fld>
            <a:endParaRPr lang="zh-CN" altLang="en-US"/>
          </a:p>
        </p:txBody>
      </p:sp>
      <p:sp>
        <p:nvSpPr>
          <p:cNvPr id="3" name="Footer Placeholder 2"/>
          <p:cNvSpPr>
            <a:spLocks noGrp="1"/>
          </p:cNvSpPr>
          <p:nvPr>
            <p:ph type="ftr" sz="quarter" idx="11"/>
          </p:nvPr>
        </p:nvSpPr>
        <p:spPr/>
        <p:txBody>
          <a:bodyPr/>
          <a:lstStyle/>
          <a:p>
            <a:r>
              <a:rPr lang="zh-CN" altLang="en-US"/>
              <a:t>西北大学 软件学院 </a:t>
            </a:r>
          </a:p>
        </p:txBody>
      </p:sp>
      <p:sp>
        <p:nvSpPr>
          <p:cNvPr id="4" name="Slide Number Placeholder 3"/>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522936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5059409-D75E-45B8-BCC3-4B01B2FDCC63}" type="datetime1">
              <a:rPr lang="zh-CN" altLang="en-US" smtClean="0"/>
              <a:t>2023/12/28</a:t>
            </a:fld>
            <a:endParaRPr lang="zh-CN" altLang="en-US"/>
          </a:p>
        </p:txBody>
      </p:sp>
      <p:sp>
        <p:nvSpPr>
          <p:cNvPr id="6" name="Footer Placeholder 5"/>
          <p:cNvSpPr>
            <a:spLocks noGrp="1"/>
          </p:cNvSpPr>
          <p:nvPr>
            <p:ph type="ftr" sz="quarter" idx="11"/>
          </p:nvPr>
        </p:nvSpPr>
        <p:spPr/>
        <p:txBody>
          <a:bodyPr/>
          <a:lstStyle/>
          <a:p>
            <a:r>
              <a:rPr lang="zh-CN" altLang="en-US"/>
              <a:t>西北大学 软件学院 </a:t>
            </a:r>
          </a:p>
        </p:txBody>
      </p:sp>
      <p:sp>
        <p:nvSpPr>
          <p:cNvPr id="7" name="Slide Number Placeholder 6"/>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287532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A3AD6-A114-4862-9EE2-0616AF2827D0}" type="datetime1">
              <a:rPr lang="zh-CN" altLang="en-US" smtClean="0"/>
              <a:t>2023/12/28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西北大学 软件学院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AECEEE-0B0C-4847-BC36-879BD099159A}" type="slidenum">
              <a:rPr lang="zh-CN" altLang="en-US" smtClean="0"/>
              <a:pPr/>
              <a:t>‹#›</a:t>
            </a:fld>
            <a:endParaRPr lang="zh-CN" altLang="en-US"/>
          </a:p>
        </p:txBody>
      </p:sp>
      <p:sp>
        <p:nvSpPr>
          <p:cNvPr id="7" name="矩形 6">
            <a:extLst>
              <a:ext uri="{FF2B5EF4-FFF2-40B4-BE49-F238E27FC236}">
                <a16:creationId xmlns:a16="http://schemas.microsoft.com/office/drawing/2014/main" id="{DC9F0E0D-C6DD-4507-A661-F1165E3CDFAD}"/>
              </a:ext>
            </a:extLst>
          </p:cNvPr>
          <p:cNvSpPr/>
          <p:nvPr userDrawn="1"/>
        </p:nvSpPr>
        <p:spPr>
          <a:xfrm>
            <a:off x="0" y="-1"/>
            <a:ext cx="9144000" cy="29611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8" name="文本框 7">
            <a:extLst>
              <a:ext uri="{FF2B5EF4-FFF2-40B4-BE49-F238E27FC236}">
                <a16:creationId xmlns:a16="http://schemas.microsoft.com/office/drawing/2014/main" id="{443D790F-BE34-4F49-848C-A5B9C0DF51B8}"/>
              </a:ext>
            </a:extLst>
          </p:cNvPr>
          <p:cNvSpPr txBox="1"/>
          <p:nvPr userDrawn="1"/>
        </p:nvSpPr>
        <p:spPr>
          <a:xfrm>
            <a:off x="0" y="17251"/>
            <a:ext cx="2277374" cy="261610"/>
          </a:xfrm>
          <a:prstGeom prst="rect">
            <a:avLst/>
          </a:prstGeom>
          <a:noFill/>
        </p:spPr>
        <p:txBody>
          <a:bodyPr wrap="square" rtlCol="0">
            <a:spAutoFit/>
          </a:bodyPr>
          <a:lstStyle/>
          <a:p>
            <a:r>
              <a:rPr lang="zh-CN" altLang="en-US" sz="1100" dirty="0">
                <a:solidFill>
                  <a:schemeClr val="bg1"/>
                </a:solidFill>
              </a:rPr>
              <a:t>软件设计与体系结构 </a:t>
            </a:r>
          </a:p>
        </p:txBody>
      </p:sp>
    </p:spTree>
    <p:extLst>
      <p:ext uri="{BB962C8B-B14F-4D97-AF65-F5344CB8AC3E}">
        <p14:creationId xmlns:p14="http://schemas.microsoft.com/office/powerpoint/2010/main" val="265248951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28"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29"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22306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842566-E080-448A-90C8-47436B414059}"/>
              </a:ext>
            </a:extLst>
          </p:cNvPr>
          <p:cNvSpPr>
            <a:spLocks noGrp="1"/>
          </p:cNvSpPr>
          <p:nvPr>
            <p:ph type="ctrTitle"/>
          </p:nvPr>
        </p:nvSpPr>
        <p:spPr>
          <a:xfrm>
            <a:off x="-565952" y="2050740"/>
            <a:ext cx="7772400" cy="1184013"/>
          </a:xfrm>
        </p:spPr>
        <p:txBody>
          <a:bodyPr>
            <a:normAutofit/>
          </a:bodyPr>
          <a:lstStyle/>
          <a:p>
            <a:r>
              <a:rPr lang="zh-CN" altLang="en-US" sz="4800" b="1" dirty="0"/>
              <a:t>软件设计与体系结构</a:t>
            </a:r>
          </a:p>
        </p:txBody>
      </p:sp>
      <p:sp>
        <p:nvSpPr>
          <p:cNvPr id="6" name="副标题 5">
            <a:extLst>
              <a:ext uri="{FF2B5EF4-FFF2-40B4-BE49-F238E27FC236}">
                <a16:creationId xmlns:a16="http://schemas.microsoft.com/office/drawing/2014/main" id="{BB5F7F8B-1147-48B2-B5CA-5B500467C64C}"/>
              </a:ext>
            </a:extLst>
          </p:cNvPr>
          <p:cNvSpPr>
            <a:spLocks noGrp="1"/>
          </p:cNvSpPr>
          <p:nvPr>
            <p:ph type="subTitle" idx="1"/>
          </p:nvPr>
        </p:nvSpPr>
        <p:spPr>
          <a:xfrm>
            <a:off x="207033" y="6470372"/>
            <a:ext cx="5162093" cy="215099"/>
          </a:xfrm>
        </p:spPr>
        <p:txBody>
          <a:bodyPr>
            <a:normAutofit fontScale="92500"/>
          </a:bodyPr>
          <a:lstStyle/>
          <a:p>
            <a:pPr algn="l"/>
            <a:r>
              <a:rPr lang="zh-CN" altLang="en-US" sz="1000" dirty="0"/>
              <a:t>西北大学软件学院  谢倩茹</a:t>
            </a:r>
          </a:p>
        </p:txBody>
      </p:sp>
      <p:sp>
        <p:nvSpPr>
          <p:cNvPr id="5" name="文本框 4">
            <a:extLst>
              <a:ext uri="{FF2B5EF4-FFF2-40B4-BE49-F238E27FC236}">
                <a16:creationId xmlns:a16="http://schemas.microsoft.com/office/drawing/2014/main" id="{2288B566-CADD-443A-9605-BB738838805E}"/>
              </a:ext>
            </a:extLst>
          </p:cNvPr>
          <p:cNvSpPr txBox="1"/>
          <p:nvPr/>
        </p:nvSpPr>
        <p:spPr>
          <a:xfrm>
            <a:off x="2172155" y="4024979"/>
            <a:ext cx="6098874" cy="584775"/>
          </a:xfrm>
          <a:prstGeom prst="rect">
            <a:avLst/>
          </a:prstGeom>
          <a:noFill/>
        </p:spPr>
        <p:txBody>
          <a:bodyPr wrap="square">
            <a:spAutoFit/>
          </a:bodyPr>
          <a:lstStyle/>
          <a:p>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程序员需要了解的底层知识</a:t>
            </a:r>
            <a:endParaRPr lang="zh-CN" altLang="en-US" sz="3200" dirty="0"/>
          </a:p>
        </p:txBody>
      </p:sp>
    </p:spTree>
    <p:extLst>
      <p:ext uri="{BB962C8B-B14F-4D97-AF65-F5344CB8AC3E}">
        <p14:creationId xmlns:p14="http://schemas.microsoft.com/office/powerpoint/2010/main" val="746910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en-US" altLang="zh-CN" dirty="0"/>
              <a:t>Y86-64</a:t>
            </a:r>
            <a:r>
              <a:rPr lang="zh-CN" altLang="en-US" dirty="0"/>
              <a:t>指令集体系结构</a:t>
            </a:r>
          </a:p>
        </p:txBody>
      </p:sp>
      <p:sp>
        <p:nvSpPr>
          <p:cNvPr id="3" name="内容占位符 2"/>
          <p:cNvSpPr>
            <a:spLocks noGrp="1"/>
          </p:cNvSpPr>
          <p:nvPr>
            <p:ph idx="1"/>
          </p:nvPr>
        </p:nvSpPr>
        <p:spPr>
          <a:xfrm>
            <a:off x="457200" y="1340768"/>
            <a:ext cx="8229600" cy="4752527"/>
          </a:xfrm>
        </p:spPr>
        <p:txBody>
          <a:bodyPr>
            <a:normAutofit fontScale="92500" lnSpcReduction="10000"/>
          </a:bodyPr>
          <a:lstStyle/>
          <a:p>
            <a:pPr>
              <a:lnSpc>
                <a:spcPct val="150000"/>
              </a:lnSpc>
            </a:pPr>
            <a:r>
              <a:rPr lang="en-US" altLang="zh-CN" dirty="0"/>
              <a:t>1</a:t>
            </a:r>
            <a:r>
              <a:rPr lang="zh-CN" altLang="en-US" dirty="0"/>
              <a:t>、程序员可见的状态</a:t>
            </a:r>
            <a:endParaRPr lang="en-US" altLang="zh-CN" dirty="0"/>
          </a:p>
          <a:p>
            <a:pPr>
              <a:lnSpc>
                <a:spcPct val="150000"/>
              </a:lnSpc>
            </a:pPr>
            <a:r>
              <a:rPr lang="zh-CN" altLang="en-US" dirty="0"/>
              <a:t>寄存器</a:t>
            </a:r>
            <a:r>
              <a:rPr lang="en-US" altLang="zh-CN" dirty="0"/>
              <a:t>15</a:t>
            </a:r>
            <a:r>
              <a:rPr lang="zh-CN" altLang="en-US" dirty="0"/>
              <a:t>个</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spcBef>
                <a:spcPts val="1200"/>
              </a:spcBef>
            </a:pPr>
            <a:r>
              <a:rPr lang="zh-CN" altLang="en-US" b="0" dirty="0"/>
              <a:t>寄存器</a:t>
            </a:r>
            <a:r>
              <a:rPr lang="en-US" altLang="zh-CN" b="0" dirty="0"/>
              <a:t>%</a:t>
            </a:r>
            <a:r>
              <a:rPr lang="en-US" altLang="zh-CN" b="0" dirty="0" err="1"/>
              <a:t>rsp</a:t>
            </a:r>
            <a:r>
              <a:rPr lang="zh-CN" altLang="en-US" b="0" dirty="0"/>
              <a:t>作为栈指针</a:t>
            </a:r>
            <a:endParaRPr lang="en-US" altLang="zh-CN" b="0" dirty="0"/>
          </a:p>
          <a:p>
            <a:r>
              <a:rPr lang="zh-CN" altLang="en-US" b="0" dirty="0"/>
              <a:t>条件码</a:t>
            </a:r>
            <a:endParaRPr lang="en-US" altLang="zh-CN" b="0" dirty="0"/>
          </a:p>
          <a:p>
            <a:r>
              <a:rPr lang="zh-CN" altLang="en-US" b="0" dirty="0"/>
              <a:t>程序计数器</a:t>
            </a:r>
            <a:r>
              <a:rPr lang="en-US" altLang="zh-CN" b="0" dirty="0"/>
              <a:t>PC</a:t>
            </a:r>
            <a:r>
              <a:rPr lang="zh-CN" altLang="en-US" b="0" dirty="0"/>
              <a:t>保存当前正在执行指令的地址</a:t>
            </a:r>
            <a:endParaRPr lang="en-US" altLang="zh-CN" b="0" dirty="0"/>
          </a:p>
          <a:p>
            <a:pPr marL="0" indent="0">
              <a:buNone/>
            </a:pPr>
            <a:endParaRPr lang="zh-CN" altLang="en-US" dirty="0"/>
          </a:p>
        </p:txBody>
      </p:sp>
      <p:sp>
        <p:nvSpPr>
          <p:cNvPr id="4" name="日期占位符 3"/>
          <p:cNvSpPr>
            <a:spLocks noGrp="1"/>
          </p:cNvSpPr>
          <p:nvPr>
            <p:ph type="dt" sz="half" idx="10"/>
          </p:nvPr>
        </p:nvSpPr>
        <p:spPr/>
        <p:txBody>
          <a:bodyPr/>
          <a:lstStyle/>
          <a:p>
            <a:fld id="{1FDBE757-C625-426F-A7A8-192933DFB19A}"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10</a:t>
            </a:fld>
            <a:endParaRPr lang="zh-CN" altLang="en-US">
              <a:solidFill>
                <a:prstClr val="black">
                  <a:tint val="75000"/>
                </a:prstClr>
              </a:solidFill>
            </a:endParaRPr>
          </a:p>
        </p:txBody>
      </p:sp>
      <p:graphicFrame>
        <p:nvGraphicFramePr>
          <p:cNvPr id="7" name="表格 6"/>
          <p:cNvGraphicFramePr>
            <a:graphicFrameLocks noGrp="1"/>
          </p:cNvGraphicFramePr>
          <p:nvPr/>
        </p:nvGraphicFramePr>
        <p:xfrm>
          <a:off x="884904" y="2721687"/>
          <a:ext cx="3813611" cy="1483360"/>
        </p:xfrm>
        <a:graphic>
          <a:graphicData uri="http://schemas.openxmlformats.org/drawingml/2006/table">
            <a:tbl>
              <a:tblPr firstRow="1" bandRow="1">
                <a:tableStyleId>{BC89EF96-8CEA-46FF-86C4-4CE0E7609802}</a:tableStyleId>
              </a:tblPr>
              <a:tblGrid>
                <a:gridCol w="933291">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a:txBody>
                    <a:bodyPr/>
                    <a:lstStyle/>
                    <a:p>
                      <a:r>
                        <a:rPr lang="en-US" altLang="zh-CN" dirty="0"/>
                        <a:t>%</a:t>
                      </a:r>
                      <a:r>
                        <a:rPr lang="en-US" altLang="zh-CN" dirty="0" err="1"/>
                        <a:t>rax</a:t>
                      </a:r>
                      <a:endParaRPr lang="en-US" altLang="zh-CN" dirty="0"/>
                    </a:p>
                  </a:txBody>
                  <a:tcPr/>
                </a:tc>
                <a:tc>
                  <a:txBody>
                    <a:bodyPr/>
                    <a:lstStyle/>
                    <a:p>
                      <a:r>
                        <a:rPr lang="en-US" altLang="zh-CN"/>
                        <a:t>%rsp</a:t>
                      </a:r>
                      <a:r>
                        <a:rPr lang="en-US" altLang="zh-CN" baseline="0"/>
                        <a:t> </a:t>
                      </a:r>
                      <a:endParaRPr lang="zh-CN" altLang="en-US"/>
                    </a:p>
                  </a:txBody>
                  <a:tcPr/>
                </a:tc>
                <a:tc>
                  <a:txBody>
                    <a:bodyPr/>
                    <a:lstStyle/>
                    <a:p>
                      <a:r>
                        <a:rPr lang="en-US" altLang="zh-CN"/>
                        <a:t>%r8</a:t>
                      </a:r>
                      <a:endParaRPr lang="zh-CN" altLang="en-US"/>
                    </a:p>
                  </a:txBody>
                  <a:tcPr/>
                </a:tc>
                <a:tc>
                  <a:txBody>
                    <a:bodyPr/>
                    <a:lstStyle/>
                    <a:p>
                      <a:r>
                        <a:rPr lang="en-US" altLang="zh-CN"/>
                        <a:t>%r12</a:t>
                      </a:r>
                      <a:endParaRPr lang="zh-CN" altLang="en-US"/>
                    </a:p>
                  </a:txBody>
                  <a:tcPr/>
                </a:tc>
                <a:extLst>
                  <a:ext uri="{0D108BD9-81ED-4DB2-BD59-A6C34878D82A}">
                    <a16:rowId xmlns:a16="http://schemas.microsoft.com/office/drawing/2014/main" val="10000"/>
                  </a:ext>
                </a:extLst>
              </a:tr>
              <a:tr h="370840">
                <a:tc>
                  <a:txBody>
                    <a:bodyPr/>
                    <a:lstStyle/>
                    <a:p>
                      <a:r>
                        <a:rPr lang="en-US" altLang="zh-CN"/>
                        <a:t>%rcx</a:t>
                      </a:r>
                      <a:endParaRPr lang="zh-CN" altLang="en-US"/>
                    </a:p>
                  </a:txBody>
                  <a:tcPr/>
                </a:tc>
                <a:tc>
                  <a:txBody>
                    <a:bodyPr/>
                    <a:lstStyle/>
                    <a:p>
                      <a:r>
                        <a:rPr lang="en-US" altLang="zh-CN"/>
                        <a:t>%rbp</a:t>
                      </a:r>
                      <a:endParaRPr lang="zh-CN" altLang="en-US"/>
                    </a:p>
                  </a:txBody>
                  <a:tcPr/>
                </a:tc>
                <a:tc>
                  <a:txBody>
                    <a:bodyPr/>
                    <a:lstStyle/>
                    <a:p>
                      <a:r>
                        <a:rPr lang="en-US" altLang="zh-CN"/>
                        <a:t>%r9</a:t>
                      </a:r>
                      <a:endParaRPr lang="zh-CN" altLang="en-US"/>
                    </a:p>
                  </a:txBody>
                  <a:tcPr/>
                </a:tc>
                <a:tc>
                  <a:txBody>
                    <a:bodyPr/>
                    <a:lstStyle/>
                    <a:p>
                      <a:r>
                        <a:rPr lang="en-US" altLang="zh-CN"/>
                        <a:t>%r13</a:t>
                      </a:r>
                      <a:endParaRPr lang="zh-CN" altLang="en-US"/>
                    </a:p>
                  </a:txBody>
                  <a:tcPr/>
                </a:tc>
                <a:extLst>
                  <a:ext uri="{0D108BD9-81ED-4DB2-BD59-A6C34878D82A}">
                    <a16:rowId xmlns:a16="http://schemas.microsoft.com/office/drawing/2014/main" val="10001"/>
                  </a:ext>
                </a:extLst>
              </a:tr>
              <a:tr h="370840">
                <a:tc>
                  <a:txBody>
                    <a:bodyPr/>
                    <a:lstStyle/>
                    <a:p>
                      <a:r>
                        <a:rPr lang="en-US" altLang="zh-CN" dirty="0"/>
                        <a:t>%</a:t>
                      </a:r>
                      <a:r>
                        <a:rPr lang="en-US" altLang="zh-CN" dirty="0" err="1"/>
                        <a:t>rdx</a:t>
                      </a:r>
                      <a:endParaRPr lang="zh-CN" altLang="en-US" dirty="0"/>
                    </a:p>
                  </a:txBody>
                  <a:tcPr/>
                </a:tc>
                <a:tc>
                  <a:txBody>
                    <a:bodyPr/>
                    <a:lstStyle/>
                    <a:p>
                      <a:r>
                        <a:rPr lang="en-US" altLang="zh-CN" dirty="0"/>
                        <a:t>%</a:t>
                      </a:r>
                      <a:r>
                        <a:rPr lang="en-US" altLang="zh-CN" dirty="0" err="1"/>
                        <a:t>rsi</a:t>
                      </a:r>
                      <a:endParaRPr lang="zh-CN" altLang="en-US" dirty="0"/>
                    </a:p>
                  </a:txBody>
                  <a:tcPr/>
                </a:tc>
                <a:tc>
                  <a:txBody>
                    <a:bodyPr/>
                    <a:lstStyle/>
                    <a:p>
                      <a:r>
                        <a:rPr lang="en-US" altLang="zh-CN"/>
                        <a:t>%r10</a:t>
                      </a:r>
                      <a:endParaRPr lang="zh-CN" altLang="en-US"/>
                    </a:p>
                  </a:txBody>
                  <a:tcPr/>
                </a:tc>
                <a:tc>
                  <a:txBody>
                    <a:bodyPr/>
                    <a:lstStyle/>
                    <a:p>
                      <a:r>
                        <a:rPr lang="en-US" altLang="zh-CN"/>
                        <a:t>%r14</a:t>
                      </a:r>
                      <a:endParaRPr lang="zh-CN" altLang="en-US"/>
                    </a:p>
                  </a:txBody>
                  <a:tcPr/>
                </a:tc>
                <a:extLst>
                  <a:ext uri="{0D108BD9-81ED-4DB2-BD59-A6C34878D82A}">
                    <a16:rowId xmlns:a16="http://schemas.microsoft.com/office/drawing/2014/main" val="10002"/>
                  </a:ext>
                </a:extLst>
              </a:tr>
              <a:tr h="370840">
                <a:tc>
                  <a:txBody>
                    <a:bodyPr/>
                    <a:lstStyle/>
                    <a:p>
                      <a:r>
                        <a:rPr lang="en-US" altLang="zh-CN" dirty="0"/>
                        <a:t>%</a:t>
                      </a:r>
                      <a:r>
                        <a:rPr lang="en-US" altLang="zh-CN" dirty="0" err="1"/>
                        <a:t>rbx</a:t>
                      </a:r>
                      <a:endParaRPr lang="zh-CN" altLang="en-US" dirty="0"/>
                    </a:p>
                  </a:txBody>
                  <a:tcPr/>
                </a:tc>
                <a:tc>
                  <a:txBody>
                    <a:bodyPr/>
                    <a:lstStyle/>
                    <a:p>
                      <a:r>
                        <a:rPr lang="en-US" altLang="zh-CN" dirty="0"/>
                        <a:t>%</a:t>
                      </a:r>
                      <a:r>
                        <a:rPr lang="en-US" altLang="zh-CN" dirty="0" err="1"/>
                        <a:t>rdi</a:t>
                      </a:r>
                      <a:endParaRPr lang="zh-CN" altLang="en-US" dirty="0"/>
                    </a:p>
                  </a:txBody>
                  <a:tcPr/>
                </a:tc>
                <a:tc>
                  <a:txBody>
                    <a:bodyPr/>
                    <a:lstStyle/>
                    <a:p>
                      <a:r>
                        <a:rPr lang="en-US" altLang="zh-CN" dirty="0"/>
                        <a:t>%r11</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pic>
        <p:nvPicPr>
          <p:cNvPr id="8" name="图片 7"/>
          <p:cNvPicPr>
            <a:picLocks noChangeAspect="1"/>
          </p:cNvPicPr>
          <p:nvPr/>
        </p:nvPicPr>
        <p:blipFill>
          <a:blip r:embed="rId2"/>
          <a:stretch>
            <a:fillRect/>
          </a:stretch>
        </p:blipFill>
        <p:spPr>
          <a:xfrm>
            <a:off x="5411132" y="2701299"/>
            <a:ext cx="3260098" cy="1455401"/>
          </a:xfrm>
          <a:prstGeom prst="rect">
            <a:avLst/>
          </a:prstGeom>
        </p:spPr>
      </p:pic>
    </p:spTree>
    <p:extLst>
      <p:ext uri="{BB962C8B-B14F-4D97-AF65-F5344CB8AC3E}">
        <p14:creationId xmlns:p14="http://schemas.microsoft.com/office/powerpoint/2010/main" val="332692405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980728"/>
            <a:ext cx="8229600" cy="4525963"/>
          </a:xfrm>
        </p:spPr>
        <p:txBody>
          <a:bodyPr/>
          <a:lstStyle/>
          <a:p>
            <a:r>
              <a:rPr lang="en-US" altLang="zh-CN" dirty="0"/>
              <a:t>2</a:t>
            </a:r>
            <a:r>
              <a:rPr lang="zh-CN" altLang="en-US" dirty="0"/>
              <a:t>、指令编码</a:t>
            </a:r>
          </a:p>
        </p:txBody>
      </p:sp>
      <p:sp>
        <p:nvSpPr>
          <p:cNvPr id="4" name="日期占位符 3"/>
          <p:cNvSpPr>
            <a:spLocks noGrp="1"/>
          </p:cNvSpPr>
          <p:nvPr>
            <p:ph type="dt" sz="half" idx="10"/>
          </p:nvPr>
        </p:nvSpPr>
        <p:spPr/>
        <p:txBody>
          <a:bodyPr/>
          <a:lstStyle/>
          <a:p>
            <a:fld id="{B0E802FC-85B3-4D85-A397-4B87E69D66F2}"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a:t>
            </a:fld>
            <a:endParaRPr lang="zh-CN" altLang="en-US">
              <a:solidFill>
                <a:prstClr val="black">
                  <a:tint val="75000"/>
                </a:prstClr>
              </a:solidFill>
            </a:endParaRPr>
          </a:p>
        </p:txBody>
      </p:sp>
      <p:pic>
        <p:nvPicPr>
          <p:cNvPr id="8" name="图片 7"/>
          <p:cNvPicPr>
            <a:picLocks noChangeAspect="1"/>
          </p:cNvPicPr>
          <p:nvPr/>
        </p:nvPicPr>
        <p:blipFill>
          <a:blip r:embed="rId2"/>
          <a:stretch>
            <a:fillRect/>
          </a:stretch>
        </p:blipFill>
        <p:spPr>
          <a:xfrm>
            <a:off x="1187624" y="1628800"/>
            <a:ext cx="7227000" cy="3960000"/>
          </a:xfrm>
          <a:prstGeom prst="rect">
            <a:avLst/>
          </a:prstGeom>
        </p:spPr>
      </p:pic>
    </p:spTree>
    <p:extLst>
      <p:ext uri="{BB962C8B-B14F-4D97-AF65-F5344CB8AC3E}">
        <p14:creationId xmlns:p14="http://schemas.microsoft.com/office/powerpoint/2010/main" val="292597160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764704"/>
            <a:ext cx="8229600" cy="4525963"/>
          </a:xfrm>
        </p:spPr>
        <p:txBody>
          <a:bodyPr/>
          <a:lstStyle/>
          <a:p>
            <a:r>
              <a:rPr lang="zh-CN" altLang="en-US"/>
              <a:t>指令编码</a:t>
            </a:r>
            <a:endParaRPr lang="en-US" altLang="zh-CN"/>
          </a:p>
          <a:p>
            <a:endParaRPr lang="en-US" altLang="zh-CN"/>
          </a:p>
          <a:p>
            <a:endParaRPr lang="en-US" altLang="zh-CN"/>
          </a:p>
          <a:p>
            <a:endParaRPr lang="en-US" altLang="zh-CN"/>
          </a:p>
          <a:p>
            <a:endParaRPr lang="en-US" altLang="zh-CN"/>
          </a:p>
          <a:p>
            <a:r>
              <a:rPr lang="zh-CN" altLang="en-US"/>
              <a:t>寄存器编码</a:t>
            </a:r>
            <a:endParaRPr lang="en-US" altLang="zh-CN"/>
          </a:p>
        </p:txBody>
      </p:sp>
      <p:sp>
        <p:nvSpPr>
          <p:cNvPr id="4" name="日期占位符 3"/>
          <p:cNvSpPr>
            <a:spLocks noGrp="1"/>
          </p:cNvSpPr>
          <p:nvPr>
            <p:ph type="dt" sz="half" idx="10"/>
          </p:nvPr>
        </p:nvSpPr>
        <p:spPr/>
        <p:txBody>
          <a:bodyPr/>
          <a:lstStyle/>
          <a:p>
            <a:fld id="{5D06AD87-9FFB-4424-B161-C0B6B9C59249}"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a:t>
            </a:fld>
            <a:endParaRPr lang="zh-CN" altLang="en-US">
              <a:solidFill>
                <a:prstClr val="black">
                  <a:tint val="75000"/>
                </a:prst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29181770"/>
              </p:ext>
            </p:extLst>
          </p:nvPr>
        </p:nvGraphicFramePr>
        <p:xfrm>
          <a:off x="3563888" y="3027685"/>
          <a:ext cx="3904456" cy="2809240"/>
        </p:xfrm>
        <a:graphic>
          <a:graphicData uri="http://schemas.openxmlformats.org/drawingml/2006/table">
            <a:tbl>
              <a:tblPr firstRow="1" bandRow="1">
                <a:tableStyleId>{BC89EF96-8CEA-46FF-86C4-4CE0E7609802}</a:tableStyleId>
              </a:tblPr>
              <a:tblGrid>
                <a:gridCol w="880120">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tblGrid>
              <a:tr h="370840">
                <a:tc>
                  <a:txBody>
                    <a:bodyPr/>
                    <a:lstStyle/>
                    <a:p>
                      <a:r>
                        <a:rPr lang="zh-CN" altLang="en-US" sz="1400"/>
                        <a:t>数字</a:t>
                      </a:r>
                    </a:p>
                  </a:txBody>
                  <a:tcPr/>
                </a:tc>
                <a:tc>
                  <a:txBody>
                    <a:bodyPr/>
                    <a:lstStyle/>
                    <a:p>
                      <a:r>
                        <a:rPr lang="zh-CN" altLang="en-US" sz="1400"/>
                        <a:t>寄存器</a:t>
                      </a:r>
                    </a:p>
                  </a:txBody>
                  <a:tcPr/>
                </a:tc>
                <a:tc>
                  <a:txBody>
                    <a:bodyPr/>
                    <a:lstStyle/>
                    <a:p>
                      <a:r>
                        <a:rPr lang="zh-CN" altLang="en-US" sz="1400"/>
                        <a:t>数字</a:t>
                      </a:r>
                    </a:p>
                  </a:txBody>
                  <a:tcPr/>
                </a:tc>
                <a:tc>
                  <a:txBody>
                    <a:bodyPr/>
                    <a:lstStyle/>
                    <a:p>
                      <a:r>
                        <a:rPr lang="zh-CN" altLang="en-US" sz="1400"/>
                        <a:t>寄存器</a:t>
                      </a:r>
                    </a:p>
                  </a:txBody>
                  <a:tcPr/>
                </a:tc>
                <a:extLst>
                  <a:ext uri="{0D108BD9-81ED-4DB2-BD59-A6C34878D82A}">
                    <a16:rowId xmlns:a16="http://schemas.microsoft.com/office/drawing/2014/main" val="10000"/>
                  </a:ext>
                </a:extLst>
              </a:tr>
              <a:tr h="205224">
                <a:tc>
                  <a:txBody>
                    <a:bodyPr/>
                    <a:lstStyle/>
                    <a:p>
                      <a:r>
                        <a:rPr lang="en-US" altLang="zh-CN" sz="1400"/>
                        <a:t>0</a:t>
                      </a:r>
                      <a:endParaRPr lang="zh-CN" altLang="en-US" sz="1400"/>
                    </a:p>
                  </a:txBody>
                  <a:tcPr/>
                </a:tc>
                <a:tc>
                  <a:txBody>
                    <a:bodyPr/>
                    <a:lstStyle/>
                    <a:p>
                      <a:r>
                        <a:rPr lang="en-US" altLang="zh-CN" sz="1400"/>
                        <a:t>%rax</a:t>
                      </a:r>
                      <a:endParaRPr lang="zh-CN" altLang="en-US" sz="1400"/>
                    </a:p>
                  </a:txBody>
                  <a:tcPr/>
                </a:tc>
                <a:tc>
                  <a:txBody>
                    <a:bodyPr/>
                    <a:lstStyle/>
                    <a:p>
                      <a:r>
                        <a:rPr lang="en-US" altLang="zh-CN" sz="1400" dirty="0"/>
                        <a:t>8</a:t>
                      </a:r>
                      <a:endParaRPr lang="zh-CN" altLang="en-US" sz="1400" dirty="0"/>
                    </a:p>
                  </a:txBody>
                  <a:tcPr/>
                </a:tc>
                <a:tc>
                  <a:txBody>
                    <a:bodyPr/>
                    <a:lstStyle/>
                    <a:p>
                      <a:r>
                        <a:rPr lang="en-US" altLang="zh-CN" sz="1400"/>
                        <a:t>%r9</a:t>
                      </a:r>
                      <a:endParaRPr lang="zh-CN" altLang="en-US" sz="1400"/>
                    </a:p>
                  </a:txBody>
                  <a:tcPr/>
                </a:tc>
                <a:extLst>
                  <a:ext uri="{0D108BD9-81ED-4DB2-BD59-A6C34878D82A}">
                    <a16:rowId xmlns:a16="http://schemas.microsoft.com/office/drawing/2014/main" val="10001"/>
                  </a:ext>
                </a:extLst>
              </a:tr>
              <a:tr h="260464">
                <a:tc>
                  <a:txBody>
                    <a:bodyPr/>
                    <a:lstStyle/>
                    <a:p>
                      <a:r>
                        <a:rPr lang="en-US" altLang="zh-CN" sz="1400"/>
                        <a:t>1</a:t>
                      </a:r>
                      <a:endParaRPr lang="zh-CN" altLang="en-US" sz="1400"/>
                    </a:p>
                  </a:txBody>
                  <a:tcPr/>
                </a:tc>
                <a:tc>
                  <a:txBody>
                    <a:bodyPr/>
                    <a:lstStyle/>
                    <a:p>
                      <a:r>
                        <a:rPr lang="en-US" altLang="zh-CN" sz="1400"/>
                        <a:t>%rcx</a:t>
                      </a:r>
                      <a:endParaRPr lang="zh-CN" altLang="en-US" sz="1400"/>
                    </a:p>
                  </a:txBody>
                  <a:tcPr/>
                </a:tc>
                <a:tc>
                  <a:txBody>
                    <a:bodyPr/>
                    <a:lstStyle/>
                    <a:p>
                      <a:r>
                        <a:rPr lang="en-US" altLang="zh-CN" sz="1400"/>
                        <a:t>9</a:t>
                      </a:r>
                      <a:endParaRPr lang="zh-CN" altLang="en-US" sz="1400"/>
                    </a:p>
                  </a:txBody>
                  <a:tcPr/>
                </a:tc>
                <a:tc>
                  <a:txBody>
                    <a:bodyPr/>
                    <a:lstStyle/>
                    <a:p>
                      <a:r>
                        <a:rPr lang="en-US" altLang="zh-CN" sz="1400"/>
                        <a:t>%r9</a:t>
                      </a:r>
                      <a:endParaRPr lang="zh-CN" altLang="en-US" sz="1400"/>
                    </a:p>
                  </a:txBody>
                  <a:tcPr/>
                </a:tc>
                <a:extLst>
                  <a:ext uri="{0D108BD9-81ED-4DB2-BD59-A6C34878D82A}">
                    <a16:rowId xmlns:a16="http://schemas.microsoft.com/office/drawing/2014/main" val="10002"/>
                  </a:ext>
                </a:extLst>
              </a:tr>
              <a:tr h="243696">
                <a:tc>
                  <a:txBody>
                    <a:bodyPr/>
                    <a:lstStyle/>
                    <a:p>
                      <a:r>
                        <a:rPr lang="en-US" altLang="zh-CN" sz="1400"/>
                        <a:t>2</a:t>
                      </a:r>
                      <a:endParaRPr lang="zh-CN" altLang="en-US" sz="1400"/>
                    </a:p>
                  </a:txBody>
                  <a:tcPr/>
                </a:tc>
                <a:tc>
                  <a:txBody>
                    <a:bodyPr/>
                    <a:lstStyle/>
                    <a:p>
                      <a:r>
                        <a:rPr lang="en-US" altLang="zh-CN" sz="1400"/>
                        <a:t>%rdx</a:t>
                      </a:r>
                      <a:endParaRPr lang="zh-CN" altLang="en-US" sz="1400"/>
                    </a:p>
                  </a:txBody>
                  <a:tcPr/>
                </a:tc>
                <a:tc>
                  <a:txBody>
                    <a:bodyPr/>
                    <a:lstStyle/>
                    <a:p>
                      <a:r>
                        <a:rPr lang="en-US" altLang="zh-CN" sz="1400"/>
                        <a:t>A</a:t>
                      </a:r>
                      <a:endParaRPr lang="zh-CN" altLang="en-US" sz="1400"/>
                    </a:p>
                  </a:txBody>
                  <a:tcPr/>
                </a:tc>
                <a:tc>
                  <a:txBody>
                    <a:bodyPr/>
                    <a:lstStyle/>
                    <a:p>
                      <a:r>
                        <a:rPr lang="en-US" altLang="zh-CN" sz="1400"/>
                        <a:t>%r10</a:t>
                      </a:r>
                      <a:endParaRPr lang="zh-CN" altLang="en-US" sz="1400"/>
                    </a:p>
                  </a:txBody>
                  <a:tcPr/>
                </a:tc>
                <a:extLst>
                  <a:ext uri="{0D108BD9-81ED-4DB2-BD59-A6C34878D82A}">
                    <a16:rowId xmlns:a16="http://schemas.microsoft.com/office/drawing/2014/main" val="10003"/>
                  </a:ext>
                </a:extLst>
              </a:tr>
              <a:tr h="298936">
                <a:tc>
                  <a:txBody>
                    <a:bodyPr/>
                    <a:lstStyle/>
                    <a:p>
                      <a:r>
                        <a:rPr lang="en-US" altLang="zh-CN" sz="1400"/>
                        <a:t>3</a:t>
                      </a:r>
                      <a:endParaRPr lang="zh-CN" altLang="en-US" sz="1400"/>
                    </a:p>
                  </a:txBody>
                  <a:tcPr/>
                </a:tc>
                <a:tc>
                  <a:txBody>
                    <a:bodyPr/>
                    <a:lstStyle/>
                    <a:p>
                      <a:r>
                        <a:rPr lang="en-US" altLang="zh-CN" sz="1400"/>
                        <a:t>%rbx</a:t>
                      </a:r>
                      <a:endParaRPr lang="zh-CN" altLang="en-US" sz="1400"/>
                    </a:p>
                  </a:txBody>
                  <a:tcPr/>
                </a:tc>
                <a:tc>
                  <a:txBody>
                    <a:bodyPr/>
                    <a:lstStyle/>
                    <a:p>
                      <a:r>
                        <a:rPr lang="en-US" altLang="zh-CN" sz="1400"/>
                        <a:t>B</a:t>
                      </a:r>
                      <a:endParaRPr lang="zh-CN" altLang="en-US" sz="1400"/>
                    </a:p>
                  </a:txBody>
                  <a:tcPr/>
                </a:tc>
                <a:tc>
                  <a:txBody>
                    <a:bodyPr/>
                    <a:lstStyle/>
                    <a:p>
                      <a:r>
                        <a:rPr lang="en-US" altLang="zh-CN" sz="1400"/>
                        <a:t>%r11</a:t>
                      </a:r>
                      <a:endParaRPr lang="zh-CN" altLang="en-US" sz="1400"/>
                    </a:p>
                  </a:txBody>
                  <a:tcPr/>
                </a:tc>
                <a:extLst>
                  <a:ext uri="{0D108BD9-81ED-4DB2-BD59-A6C34878D82A}">
                    <a16:rowId xmlns:a16="http://schemas.microsoft.com/office/drawing/2014/main" val="10004"/>
                  </a:ext>
                </a:extLst>
              </a:tr>
              <a:tr h="210160">
                <a:tc>
                  <a:txBody>
                    <a:bodyPr/>
                    <a:lstStyle/>
                    <a:p>
                      <a:r>
                        <a:rPr lang="en-US" altLang="zh-CN" sz="1400"/>
                        <a:t>4</a:t>
                      </a:r>
                      <a:endParaRPr lang="zh-CN" altLang="en-US" sz="1400"/>
                    </a:p>
                  </a:txBody>
                  <a:tcPr/>
                </a:tc>
                <a:tc>
                  <a:txBody>
                    <a:bodyPr/>
                    <a:lstStyle/>
                    <a:p>
                      <a:r>
                        <a:rPr lang="en-US" altLang="zh-CN" sz="1400"/>
                        <a:t>%rsp</a:t>
                      </a:r>
                      <a:endParaRPr lang="zh-CN" altLang="en-US" sz="1400"/>
                    </a:p>
                  </a:txBody>
                  <a:tcPr/>
                </a:tc>
                <a:tc>
                  <a:txBody>
                    <a:bodyPr/>
                    <a:lstStyle/>
                    <a:p>
                      <a:r>
                        <a:rPr lang="en-US" altLang="zh-CN" sz="1400"/>
                        <a:t>C</a:t>
                      </a:r>
                      <a:endParaRPr lang="zh-CN" altLang="en-US" sz="1400"/>
                    </a:p>
                  </a:txBody>
                  <a:tcPr/>
                </a:tc>
                <a:tc>
                  <a:txBody>
                    <a:bodyPr/>
                    <a:lstStyle/>
                    <a:p>
                      <a:r>
                        <a:rPr lang="en-US" altLang="zh-CN" sz="1400"/>
                        <a:t>%r12</a:t>
                      </a:r>
                      <a:endParaRPr lang="zh-CN" altLang="en-US" sz="1400"/>
                    </a:p>
                  </a:txBody>
                  <a:tcPr/>
                </a:tc>
                <a:extLst>
                  <a:ext uri="{0D108BD9-81ED-4DB2-BD59-A6C34878D82A}">
                    <a16:rowId xmlns:a16="http://schemas.microsoft.com/office/drawing/2014/main" val="10005"/>
                  </a:ext>
                </a:extLst>
              </a:tr>
              <a:tr h="265400">
                <a:tc>
                  <a:txBody>
                    <a:bodyPr/>
                    <a:lstStyle/>
                    <a:p>
                      <a:r>
                        <a:rPr lang="en-US" altLang="zh-CN" sz="1400"/>
                        <a:t>5</a:t>
                      </a:r>
                      <a:endParaRPr lang="zh-CN" altLang="en-US" sz="1400"/>
                    </a:p>
                  </a:txBody>
                  <a:tcPr/>
                </a:tc>
                <a:tc>
                  <a:txBody>
                    <a:bodyPr/>
                    <a:lstStyle/>
                    <a:p>
                      <a:r>
                        <a:rPr lang="en-US" altLang="zh-CN" sz="1400"/>
                        <a:t>%rbp</a:t>
                      </a:r>
                      <a:endParaRPr lang="zh-CN" altLang="en-US" sz="1400"/>
                    </a:p>
                  </a:txBody>
                  <a:tcPr/>
                </a:tc>
                <a:tc>
                  <a:txBody>
                    <a:bodyPr/>
                    <a:lstStyle/>
                    <a:p>
                      <a:r>
                        <a:rPr lang="en-US" altLang="zh-CN" sz="1400"/>
                        <a:t>D</a:t>
                      </a:r>
                      <a:endParaRPr lang="zh-CN" altLang="en-US" sz="1400"/>
                    </a:p>
                  </a:txBody>
                  <a:tcPr/>
                </a:tc>
                <a:tc>
                  <a:txBody>
                    <a:bodyPr/>
                    <a:lstStyle/>
                    <a:p>
                      <a:r>
                        <a:rPr lang="en-US" altLang="zh-CN" sz="1400"/>
                        <a:t>%r13</a:t>
                      </a:r>
                      <a:endParaRPr lang="zh-CN" altLang="en-US" sz="1400"/>
                    </a:p>
                  </a:txBody>
                  <a:tcPr/>
                </a:tc>
                <a:extLst>
                  <a:ext uri="{0D108BD9-81ED-4DB2-BD59-A6C34878D82A}">
                    <a16:rowId xmlns:a16="http://schemas.microsoft.com/office/drawing/2014/main" val="10006"/>
                  </a:ext>
                </a:extLst>
              </a:tr>
              <a:tr h="0">
                <a:tc>
                  <a:txBody>
                    <a:bodyPr/>
                    <a:lstStyle/>
                    <a:p>
                      <a:r>
                        <a:rPr lang="en-US" altLang="zh-CN" sz="1400"/>
                        <a:t>6</a:t>
                      </a:r>
                      <a:endParaRPr lang="zh-CN" altLang="en-US" sz="1400"/>
                    </a:p>
                  </a:txBody>
                  <a:tcPr/>
                </a:tc>
                <a:tc>
                  <a:txBody>
                    <a:bodyPr/>
                    <a:lstStyle/>
                    <a:p>
                      <a:r>
                        <a:rPr lang="en-US" altLang="zh-CN" sz="1400"/>
                        <a:t>%rsi</a:t>
                      </a:r>
                      <a:endParaRPr lang="zh-CN" altLang="en-US" sz="1400"/>
                    </a:p>
                  </a:txBody>
                  <a:tcPr/>
                </a:tc>
                <a:tc>
                  <a:txBody>
                    <a:bodyPr/>
                    <a:lstStyle/>
                    <a:p>
                      <a:r>
                        <a:rPr lang="en-US" altLang="zh-CN" sz="1400"/>
                        <a:t>E</a:t>
                      </a:r>
                      <a:endParaRPr lang="zh-CN" altLang="en-US" sz="1400"/>
                    </a:p>
                  </a:txBody>
                  <a:tcPr/>
                </a:tc>
                <a:tc>
                  <a:txBody>
                    <a:bodyPr/>
                    <a:lstStyle/>
                    <a:p>
                      <a:r>
                        <a:rPr lang="en-US" altLang="zh-CN" sz="1400"/>
                        <a:t>%r14</a:t>
                      </a:r>
                      <a:endParaRPr lang="zh-CN" altLang="en-US" sz="1400"/>
                    </a:p>
                  </a:txBody>
                  <a:tcPr/>
                </a:tc>
                <a:extLst>
                  <a:ext uri="{0D108BD9-81ED-4DB2-BD59-A6C34878D82A}">
                    <a16:rowId xmlns:a16="http://schemas.microsoft.com/office/drawing/2014/main" val="10007"/>
                  </a:ext>
                </a:extLst>
              </a:tr>
              <a:tr h="0">
                <a:tc>
                  <a:txBody>
                    <a:bodyPr/>
                    <a:lstStyle/>
                    <a:p>
                      <a:r>
                        <a:rPr lang="en-US" altLang="zh-CN" sz="1400"/>
                        <a:t>7</a:t>
                      </a:r>
                      <a:endParaRPr lang="zh-CN" altLang="en-US" sz="1400"/>
                    </a:p>
                  </a:txBody>
                  <a:tcPr/>
                </a:tc>
                <a:tc>
                  <a:txBody>
                    <a:bodyPr/>
                    <a:lstStyle/>
                    <a:p>
                      <a:r>
                        <a:rPr lang="en-US" altLang="zh-CN" sz="1400"/>
                        <a:t>%rdi</a:t>
                      </a:r>
                      <a:endParaRPr lang="zh-CN" altLang="en-US" sz="1400"/>
                    </a:p>
                  </a:txBody>
                  <a:tcPr/>
                </a:tc>
                <a:tc>
                  <a:txBody>
                    <a:bodyPr/>
                    <a:lstStyle/>
                    <a:p>
                      <a:r>
                        <a:rPr lang="en-US" altLang="zh-CN" sz="1400"/>
                        <a:t>F</a:t>
                      </a:r>
                      <a:endParaRPr lang="zh-CN" altLang="en-US" sz="1400"/>
                    </a:p>
                  </a:txBody>
                  <a:tcPr/>
                </a:tc>
                <a:tc>
                  <a:txBody>
                    <a:bodyPr/>
                    <a:lstStyle/>
                    <a:p>
                      <a:r>
                        <a:rPr lang="zh-CN" altLang="en-US" sz="1400" dirty="0"/>
                        <a:t>无寄存器</a:t>
                      </a:r>
                    </a:p>
                  </a:txBody>
                  <a:tcPr/>
                </a:tc>
                <a:extLst>
                  <a:ext uri="{0D108BD9-81ED-4DB2-BD59-A6C34878D82A}">
                    <a16:rowId xmlns:a16="http://schemas.microsoft.com/office/drawing/2014/main" val="10008"/>
                  </a:ext>
                </a:extLst>
              </a:tr>
            </a:tbl>
          </a:graphicData>
        </a:graphic>
      </p:graphicFrame>
      <p:pic>
        <p:nvPicPr>
          <p:cNvPr id="9" name="图片 8">
            <a:extLst>
              <a:ext uri="{FF2B5EF4-FFF2-40B4-BE49-F238E27FC236}">
                <a16:creationId xmlns:a16="http://schemas.microsoft.com/office/drawing/2014/main" id="{8226ED38-C2C8-45E7-BB21-5DFFA6BB8BD5}"/>
              </a:ext>
            </a:extLst>
          </p:cNvPr>
          <p:cNvPicPr>
            <a:picLocks noChangeAspect="1"/>
          </p:cNvPicPr>
          <p:nvPr/>
        </p:nvPicPr>
        <p:blipFill>
          <a:blip r:embed="rId2"/>
          <a:stretch>
            <a:fillRect/>
          </a:stretch>
        </p:blipFill>
        <p:spPr>
          <a:xfrm>
            <a:off x="2772569" y="792627"/>
            <a:ext cx="5914231" cy="1763346"/>
          </a:xfrm>
          <a:prstGeom prst="rect">
            <a:avLst/>
          </a:prstGeom>
        </p:spPr>
      </p:pic>
    </p:spTree>
    <p:extLst>
      <p:ext uri="{BB962C8B-B14F-4D97-AF65-F5344CB8AC3E}">
        <p14:creationId xmlns:p14="http://schemas.microsoft.com/office/powerpoint/2010/main" val="221933255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08720"/>
            <a:ext cx="8229600" cy="1800201"/>
          </a:xfrm>
        </p:spPr>
        <p:txBody>
          <a:bodyPr>
            <a:normAutofit fontScale="92500" lnSpcReduction="20000"/>
          </a:bodyPr>
          <a:lstStyle/>
          <a:p>
            <a:pPr>
              <a:lnSpc>
                <a:spcPct val="150000"/>
              </a:lnSpc>
            </a:pPr>
            <a:r>
              <a:rPr lang="zh-CN" altLang="en-US" b="0" dirty="0"/>
              <a:t>指令编码示例</a:t>
            </a:r>
            <a:endParaRPr lang="en-US" altLang="zh-CN" b="0" dirty="0"/>
          </a:p>
          <a:p>
            <a:pPr>
              <a:lnSpc>
                <a:spcPct val="150000"/>
              </a:lnSpc>
            </a:pPr>
            <a:r>
              <a:rPr lang="zh-CN" altLang="en-US" b="0" dirty="0"/>
              <a:t>指令</a:t>
            </a:r>
            <a:r>
              <a:rPr lang="en-US" altLang="zh-CN" b="0" dirty="0" err="1"/>
              <a:t>rmmovq</a:t>
            </a:r>
            <a:r>
              <a:rPr lang="en-US" altLang="zh-CN" b="0" dirty="0"/>
              <a:t> %rsp,0x123456789abcd</a:t>
            </a:r>
            <a:r>
              <a:rPr lang="zh-CN" altLang="en-US" b="0" dirty="0"/>
              <a:t>（</a:t>
            </a:r>
            <a:r>
              <a:rPr lang="en-US" altLang="zh-CN" b="0" dirty="0"/>
              <a:t>%</a:t>
            </a:r>
            <a:r>
              <a:rPr lang="en-US" altLang="zh-CN" b="0" dirty="0" err="1"/>
              <a:t>rdx</a:t>
            </a:r>
            <a:r>
              <a:rPr lang="zh-CN" altLang="en-US" b="0" dirty="0"/>
              <a:t>）对应的十六进制表示</a:t>
            </a:r>
            <a:endParaRPr lang="en-US" altLang="zh-CN" b="0" dirty="0"/>
          </a:p>
          <a:p>
            <a:pPr>
              <a:lnSpc>
                <a:spcPct val="150000"/>
              </a:lnSpc>
            </a:pPr>
            <a:endParaRPr lang="zh-CN" altLang="en-US" b="0" dirty="0"/>
          </a:p>
        </p:txBody>
      </p:sp>
      <p:sp>
        <p:nvSpPr>
          <p:cNvPr id="4" name="日期占位符 3"/>
          <p:cNvSpPr>
            <a:spLocks noGrp="1"/>
          </p:cNvSpPr>
          <p:nvPr>
            <p:ph type="dt" sz="half" idx="10"/>
          </p:nvPr>
        </p:nvSpPr>
        <p:spPr/>
        <p:txBody>
          <a:bodyPr/>
          <a:lstStyle/>
          <a:p>
            <a:fld id="{F3CB06D8-80D7-4482-8317-557AF63F0CDF}"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a:t>
            </a:fld>
            <a:endParaRPr lang="zh-CN" altLang="en-US">
              <a:solidFill>
                <a:prstClr val="black">
                  <a:tint val="75000"/>
                </a:prstClr>
              </a:solidFill>
            </a:endParaRPr>
          </a:p>
        </p:txBody>
      </p:sp>
      <p:sp>
        <p:nvSpPr>
          <p:cNvPr id="7" name="内容占位符 2"/>
          <p:cNvSpPr txBox="1">
            <a:spLocks/>
          </p:cNvSpPr>
          <p:nvPr/>
        </p:nvSpPr>
        <p:spPr>
          <a:xfrm>
            <a:off x="426671" y="2716884"/>
            <a:ext cx="8229600" cy="2113167"/>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2800" b="1" kern="1200">
                <a:solidFill>
                  <a:schemeClr val="tx1"/>
                </a:solidFill>
                <a:latin typeface="仿宋" panose="02010609060101010101" pitchFamily="49" charset="-122"/>
                <a:ea typeface="仿宋" panose="02010609060101010101" pitchFamily="49" charset="-122"/>
                <a:cs typeface="+mn-cs"/>
              </a:defRPr>
            </a:lvl1pPr>
            <a:lvl2pPr marL="742932" indent="-285744" algn="l" defTabSz="914377" rtl="0" eaLnBrk="1" latinLnBrk="0" hangingPunct="1">
              <a:spcBef>
                <a:spcPct val="20000"/>
              </a:spcBef>
              <a:buFont typeface="Arial" pitchFamily="34" charset="0"/>
              <a:buChar char="–"/>
              <a:defRPr sz="2400" b="1" kern="1200">
                <a:solidFill>
                  <a:schemeClr val="tx1"/>
                </a:solidFill>
                <a:latin typeface="仿宋" panose="02010609060101010101" pitchFamily="49" charset="-122"/>
                <a:ea typeface="仿宋" panose="02010609060101010101" pitchFamily="49" charset="-122"/>
                <a:cs typeface="+mn-cs"/>
              </a:defRPr>
            </a:lvl2pPr>
            <a:lvl3pPr marL="1142971" indent="-228594" algn="l" defTabSz="914377" rtl="0" eaLnBrk="1" latinLnBrk="0" hangingPunct="1">
              <a:spcBef>
                <a:spcPct val="20000"/>
              </a:spcBef>
              <a:buFont typeface="Arial" pitchFamily="34" charset="0"/>
              <a:buChar char="•"/>
              <a:defRPr sz="2000" b="1" kern="1200">
                <a:solidFill>
                  <a:schemeClr val="tx1"/>
                </a:solidFill>
                <a:latin typeface="仿宋" panose="02010609060101010101" pitchFamily="49" charset="-122"/>
                <a:ea typeface="仿宋" panose="02010609060101010101" pitchFamily="49" charset="-122"/>
                <a:cs typeface="+mn-cs"/>
              </a:defRPr>
            </a:lvl3pPr>
            <a:lvl4pPr marL="1600160" indent="-228594" algn="l" defTabSz="914377" rtl="0" eaLnBrk="1" latinLnBrk="0" hangingPunct="1">
              <a:spcBef>
                <a:spcPct val="20000"/>
              </a:spcBef>
              <a:buFont typeface="Arial" pitchFamily="34" charset="0"/>
              <a:buChar char="–"/>
              <a:defRPr sz="2000" b="1" kern="1200">
                <a:solidFill>
                  <a:schemeClr val="tx1"/>
                </a:solidFill>
                <a:latin typeface="仿宋" panose="02010609060101010101" pitchFamily="49" charset="-122"/>
                <a:ea typeface="仿宋" panose="02010609060101010101" pitchFamily="49" charset="-122"/>
                <a:cs typeface="+mn-cs"/>
              </a:defRPr>
            </a:lvl4pPr>
            <a:lvl5pPr marL="2057349" indent="-228594" algn="l" defTabSz="914377" rtl="0" eaLnBrk="1" latinLnBrk="0" hangingPunct="1">
              <a:spcBef>
                <a:spcPct val="20000"/>
              </a:spcBef>
              <a:buFont typeface="Arial" pitchFamily="34" charset="0"/>
              <a:buChar char="»"/>
              <a:defRPr sz="2000" b="1" kern="1200">
                <a:solidFill>
                  <a:schemeClr val="tx1"/>
                </a:solidFill>
                <a:latin typeface="仿宋" panose="02010609060101010101" pitchFamily="49" charset="-122"/>
                <a:ea typeface="仿宋" panose="02010609060101010101" pitchFamily="49" charset="-122"/>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dirty="0">
                <a:solidFill>
                  <a:prstClr val="black"/>
                </a:solidFill>
              </a:rPr>
              <a:t>代码</a:t>
            </a:r>
            <a:r>
              <a:rPr lang="en-US" altLang="zh-CN" dirty="0">
                <a:solidFill>
                  <a:prstClr val="black"/>
                </a:solidFill>
              </a:rPr>
              <a:t>40</a:t>
            </a:r>
          </a:p>
          <a:p>
            <a:pPr>
              <a:lnSpc>
                <a:spcPct val="150000"/>
              </a:lnSpc>
            </a:pPr>
            <a:r>
              <a:rPr lang="zh-CN" altLang="en-US" sz="2600" b="0" dirty="0">
                <a:latin typeface="楷体" panose="02010609060101010101" pitchFamily="49" charset="-122"/>
                <a:ea typeface="楷体" panose="02010609060101010101" pitchFamily="49" charset="-122"/>
              </a:rPr>
              <a:t>源操作数</a:t>
            </a:r>
            <a:r>
              <a:rPr lang="en-US" altLang="zh-CN" sz="2600" b="0" dirty="0">
                <a:latin typeface="楷体" panose="02010609060101010101" pitchFamily="49" charset="-122"/>
                <a:ea typeface="楷体" panose="02010609060101010101" pitchFamily="49" charset="-122"/>
              </a:rPr>
              <a:t>4</a:t>
            </a:r>
            <a:r>
              <a:rPr lang="zh-CN" altLang="en-US" sz="2600" b="0" dirty="0">
                <a:latin typeface="楷体" panose="02010609060101010101" pitchFamily="49" charset="-122"/>
                <a:ea typeface="楷体" panose="02010609060101010101" pitchFamily="49" charset="-122"/>
              </a:rPr>
              <a:t>（</a:t>
            </a:r>
            <a:r>
              <a:rPr lang="en-US" altLang="zh-CN" sz="2600" b="0" dirty="0">
                <a:latin typeface="楷体" panose="02010609060101010101" pitchFamily="49" charset="-122"/>
                <a:ea typeface="楷体" panose="02010609060101010101" pitchFamily="49" charset="-122"/>
              </a:rPr>
              <a:t>%</a:t>
            </a:r>
            <a:r>
              <a:rPr lang="en-US" altLang="zh-CN" sz="2600" b="0" dirty="0" err="1">
                <a:latin typeface="楷体" panose="02010609060101010101" pitchFamily="49" charset="-122"/>
                <a:ea typeface="楷体" panose="02010609060101010101" pitchFamily="49" charset="-122"/>
              </a:rPr>
              <a:t>rsp</a:t>
            </a:r>
            <a:r>
              <a:rPr lang="zh-CN" altLang="en-US" sz="2600" b="0" dirty="0">
                <a:latin typeface="楷体" panose="02010609060101010101" pitchFamily="49" charset="-122"/>
                <a:ea typeface="楷体" panose="02010609060101010101" pitchFamily="49" charset="-122"/>
              </a:rPr>
              <a:t>）</a:t>
            </a:r>
            <a:r>
              <a:rPr lang="en-US" altLang="zh-CN" sz="2600" b="0" dirty="0">
                <a:latin typeface="楷体" panose="02010609060101010101" pitchFamily="49" charset="-122"/>
                <a:ea typeface="楷体" panose="02010609060101010101" pitchFamily="49" charset="-122"/>
              </a:rPr>
              <a:t>  </a:t>
            </a:r>
            <a:r>
              <a:rPr lang="zh-CN" altLang="en-US" sz="2600" b="0" dirty="0">
                <a:latin typeface="楷体" panose="02010609060101010101" pitchFamily="49" charset="-122"/>
                <a:ea typeface="楷体" panose="02010609060101010101" pitchFamily="49" charset="-122"/>
              </a:rPr>
              <a:t>目的操作数</a:t>
            </a:r>
            <a:r>
              <a:rPr lang="en-US" altLang="zh-CN" sz="2600" b="0" dirty="0">
                <a:latin typeface="楷体" panose="02010609060101010101" pitchFamily="49" charset="-122"/>
                <a:ea typeface="楷体" panose="02010609060101010101" pitchFamily="49" charset="-122"/>
              </a:rPr>
              <a:t>2</a:t>
            </a:r>
            <a:r>
              <a:rPr lang="zh-CN" altLang="en-US" sz="2600" b="0" dirty="0">
                <a:latin typeface="楷体" panose="02010609060101010101" pitchFamily="49" charset="-122"/>
                <a:ea typeface="楷体" panose="02010609060101010101" pitchFamily="49" charset="-122"/>
              </a:rPr>
              <a:t>（</a:t>
            </a:r>
            <a:r>
              <a:rPr lang="en-US" altLang="zh-CN" sz="2600" b="0" dirty="0">
                <a:latin typeface="楷体" panose="02010609060101010101" pitchFamily="49" charset="-122"/>
                <a:ea typeface="楷体" panose="02010609060101010101" pitchFamily="49" charset="-122"/>
              </a:rPr>
              <a:t>%</a:t>
            </a:r>
            <a:r>
              <a:rPr lang="en-US" altLang="zh-CN" sz="2600" b="0" dirty="0" err="1">
                <a:latin typeface="楷体" panose="02010609060101010101" pitchFamily="49" charset="-122"/>
                <a:ea typeface="楷体" panose="02010609060101010101" pitchFamily="49" charset="-122"/>
              </a:rPr>
              <a:t>rdx</a:t>
            </a:r>
            <a:r>
              <a:rPr lang="zh-CN" altLang="en-US" sz="2600" b="0" dirty="0">
                <a:latin typeface="楷体" panose="02010609060101010101" pitchFamily="49" charset="-122"/>
                <a:ea typeface="楷体" panose="02010609060101010101" pitchFamily="49" charset="-122"/>
              </a:rPr>
              <a:t>）</a:t>
            </a:r>
            <a:r>
              <a:rPr lang="en-US" altLang="zh-CN" sz="2600" b="0" dirty="0">
                <a:latin typeface="楷体" panose="02010609060101010101" pitchFamily="49" charset="-122"/>
                <a:ea typeface="楷体" panose="02010609060101010101" pitchFamily="49" charset="-122"/>
              </a:rPr>
              <a:t> </a:t>
            </a:r>
          </a:p>
          <a:p>
            <a:pPr>
              <a:lnSpc>
                <a:spcPct val="150000"/>
              </a:lnSpc>
            </a:pPr>
            <a:r>
              <a:rPr lang="zh-CN" altLang="en-US" sz="2600" b="0" dirty="0">
                <a:latin typeface="楷体" panose="02010609060101010101" pitchFamily="49" charset="-122"/>
                <a:ea typeface="楷体" panose="02010609060101010101" pitchFamily="49" charset="-122"/>
              </a:rPr>
              <a:t>偏移量</a:t>
            </a:r>
            <a:r>
              <a:rPr lang="en-US" altLang="zh-CN" sz="2600" b="0" dirty="0">
                <a:latin typeface="楷体" panose="02010609060101010101" pitchFamily="49" charset="-122"/>
                <a:ea typeface="楷体" panose="02010609060101010101" pitchFamily="49" charset="-122"/>
              </a:rPr>
              <a:t>cd ab</a:t>
            </a:r>
            <a:r>
              <a:rPr lang="zh-CN" altLang="en-US" sz="2600" b="0" dirty="0">
                <a:latin typeface="楷体" panose="02010609060101010101" pitchFamily="49" charset="-122"/>
                <a:ea typeface="楷体" panose="02010609060101010101" pitchFamily="49" charset="-122"/>
              </a:rPr>
              <a:t> </a:t>
            </a:r>
            <a:r>
              <a:rPr lang="en-US" altLang="zh-CN" sz="2600" b="0" dirty="0">
                <a:latin typeface="楷体" panose="02010609060101010101" pitchFamily="49" charset="-122"/>
                <a:ea typeface="楷体" panose="02010609060101010101" pitchFamily="49" charset="-122"/>
              </a:rPr>
              <a:t>89 67 45 23 01 00(</a:t>
            </a:r>
            <a:r>
              <a:rPr lang="zh-CN" altLang="en-US" sz="2600" b="0" dirty="0">
                <a:latin typeface="楷体" panose="02010609060101010101" pitchFamily="49" charset="-122"/>
                <a:ea typeface="楷体" panose="02010609060101010101" pitchFamily="49" charset="-122"/>
              </a:rPr>
              <a:t>小端位序</a:t>
            </a:r>
            <a:r>
              <a:rPr lang="en-US" altLang="zh-CN" sz="2600" b="0" dirty="0">
                <a:latin typeface="楷体" panose="02010609060101010101" pitchFamily="49" charset="-122"/>
                <a:ea typeface="楷体" panose="02010609060101010101" pitchFamily="49" charset="-122"/>
              </a:rPr>
              <a:t>)</a:t>
            </a:r>
          </a:p>
        </p:txBody>
      </p:sp>
      <p:sp>
        <p:nvSpPr>
          <p:cNvPr id="8" name="内容占位符 2"/>
          <p:cNvSpPr txBox="1">
            <a:spLocks/>
          </p:cNvSpPr>
          <p:nvPr/>
        </p:nvSpPr>
        <p:spPr>
          <a:xfrm>
            <a:off x="451143" y="4637367"/>
            <a:ext cx="8229600" cy="807858"/>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2800" b="1" kern="1200">
                <a:solidFill>
                  <a:schemeClr val="tx1"/>
                </a:solidFill>
                <a:latin typeface="仿宋" panose="02010609060101010101" pitchFamily="49" charset="-122"/>
                <a:ea typeface="仿宋" panose="02010609060101010101" pitchFamily="49" charset="-122"/>
                <a:cs typeface="+mn-cs"/>
              </a:defRPr>
            </a:lvl1pPr>
            <a:lvl2pPr marL="742932" indent="-285744" algn="l" defTabSz="914377" rtl="0" eaLnBrk="1" latinLnBrk="0" hangingPunct="1">
              <a:spcBef>
                <a:spcPct val="20000"/>
              </a:spcBef>
              <a:buFont typeface="Arial" pitchFamily="34" charset="0"/>
              <a:buChar char="–"/>
              <a:defRPr sz="2400" b="1" kern="1200">
                <a:solidFill>
                  <a:schemeClr val="tx1"/>
                </a:solidFill>
                <a:latin typeface="仿宋" panose="02010609060101010101" pitchFamily="49" charset="-122"/>
                <a:ea typeface="仿宋" panose="02010609060101010101" pitchFamily="49" charset="-122"/>
                <a:cs typeface="+mn-cs"/>
              </a:defRPr>
            </a:lvl2pPr>
            <a:lvl3pPr marL="1142971" indent="-228594" algn="l" defTabSz="914377" rtl="0" eaLnBrk="1" latinLnBrk="0" hangingPunct="1">
              <a:spcBef>
                <a:spcPct val="20000"/>
              </a:spcBef>
              <a:buFont typeface="Arial" pitchFamily="34" charset="0"/>
              <a:buChar char="•"/>
              <a:defRPr sz="2000" b="1" kern="1200">
                <a:solidFill>
                  <a:schemeClr val="tx1"/>
                </a:solidFill>
                <a:latin typeface="仿宋" panose="02010609060101010101" pitchFamily="49" charset="-122"/>
                <a:ea typeface="仿宋" panose="02010609060101010101" pitchFamily="49" charset="-122"/>
                <a:cs typeface="+mn-cs"/>
              </a:defRPr>
            </a:lvl3pPr>
            <a:lvl4pPr marL="1600160" indent="-228594" algn="l" defTabSz="914377" rtl="0" eaLnBrk="1" latinLnBrk="0" hangingPunct="1">
              <a:spcBef>
                <a:spcPct val="20000"/>
              </a:spcBef>
              <a:buFont typeface="Arial" pitchFamily="34" charset="0"/>
              <a:buChar char="–"/>
              <a:defRPr sz="2000" b="1" kern="1200">
                <a:solidFill>
                  <a:schemeClr val="tx1"/>
                </a:solidFill>
                <a:latin typeface="仿宋" panose="02010609060101010101" pitchFamily="49" charset="-122"/>
                <a:ea typeface="仿宋" panose="02010609060101010101" pitchFamily="49" charset="-122"/>
                <a:cs typeface="+mn-cs"/>
              </a:defRPr>
            </a:lvl4pPr>
            <a:lvl5pPr marL="2057349" indent="-228594" algn="l" defTabSz="914377" rtl="0" eaLnBrk="1" latinLnBrk="0" hangingPunct="1">
              <a:spcBef>
                <a:spcPct val="20000"/>
              </a:spcBef>
              <a:buFont typeface="Arial" pitchFamily="34" charset="0"/>
              <a:buChar char="»"/>
              <a:defRPr sz="2000" b="1" kern="1200">
                <a:solidFill>
                  <a:schemeClr val="tx1"/>
                </a:solidFill>
                <a:latin typeface="仿宋" panose="02010609060101010101" pitchFamily="49" charset="-122"/>
                <a:ea typeface="仿宋" panose="02010609060101010101" pitchFamily="49" charset="-122"/>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sz="2600" dirty="0">
                <a:latin typeface="楷体" panose="02010609060101010101" pitchFamily="49" charset="-122"/>
                <a:ea typeface="楷体" panose="02010609060101010101" pitchFamily="49" charset="-122"/>
              </a:rPr>
              <a:t>结果：</a:t>
            </a:r>
            <a:r>
              <a:rPr lang="en-US" altLang="zh-CN" sz="2600" b="0" dirty="0">
                <a:latin typeface="楷体" panose="02010609060101010101" pitchFamily="49" charset="-122"/>
                <a:ea typeface="楷体" panose="02010609060101010101" pitchFamily="49" charset="-122"/>
              </a:rPr>
              <a:t>40 42 cd ab</a:t>
            </a:r>
            <a:r>
              <a:rPr lang="zh-CN" altLang="en-US" sz="2600" b="0" dirty="0">
                <a:latin typeface="楷体" panose="02010609060101010101" pitchFamily="49" charset="-122"/>
                <a:ea typeface="楷体" panose="02010609060101010101" pitchFamily="49" charset="-122"/>
              </a:rPr>
              <a:t> </a:t>
            </a:r>
            <a:r>
              <a:rPr lang="en-US" altLang="zh-CN" sz="2600" b="0" dirty="0">
                <a:latin typeface="楷体" panose="02010609060101010101" pitchFamily="49" charset="-122"/>
                <a:ea typeface="楷体" panose="02010609060101010101" pitchFamily="49" charset="-122"/>
              </a:rPr>
              <a:t>89 67 45 23 01 00</a:t>
            </a:r>
          </a:p>
        </p:txBody>
      </p:sp>
    </p:spTree>
    <p:custDataLst>
      <p:tags r:id="rId1"/>
    </p:custDataLst>
    <p:extLst>
      <p:ext uri="{BB962C8B-B14F-4D97-AF65-F5344CB8AC3E}">
        <p14:creationId xmlns:p14="http://schemas.microsoft.com/office/powerpoint/2010/main" val="15683529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CBD7D7-0B2F-48DA-850D-D659AA98B836}"/>
              </a:ext>
            </a:extLst>
          </p:cNvPr>
          <p:cNvSpPr>
            <a:spLocks noGrp="1"/>
          </p:cNvSpPr>
          <p:nvPr>
            <p:ph idx="1"/>
          </p:nvPr>
        </p:nvSpPr>
        <p:spPr>
          <a:xfrm>
            <a:off x="683568" y="980728"/>
            <a:ext cx="8229600" cy="4525963"/>
          </a:xfrm>
        </p:spPr>
        <p:txBody>
          <a:bodyPr/>
          <a:lstStyle/>
          <a:p>
            <a:r>
              <a:rPr lang="zh-CN" altLang="en-US" dirty="0"/>
              <a:t>写出下列指令序列的字节编码</a:t>
            </a:r>
          </a:p>
        </p:txBody>
      </p:sp>
      <p:sp>
        <p:nvSpPr>
          <p:cNvPr id="4" name="日期占位符 3">
            <a:extLst>
              <a:ext uri="{FF2B5EF4-FFF2-40B4-BE49-F238E27FC236}">
                <a16:creationId xmlns:a16="http://schemas.microsoft.com/office/drawing/2014/main" id="{F88F4D1A-A1B7-490A-A877-C565E7016E65}"/>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D96A31D3-62C0-41A1-A2AC-3D51532B8846}"/>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262629B1-6F0E-4217-9848-0F87306EC5F1}"/>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CB11210A-2A2C-4148-BC98-E378D9846525}"/>
              </a:ext>
            </a:extLst>
          </p:cNvPr>
          <p:cNvPicPr>
            <a:picLocks noChangeAspect="1"/>
          </p:cNvPicPr>
          <p:nvPr/>
        </p:nvPicPr>
        <p:blipFill>
          <a:blip r:embed="rId2"/>
          <a:stretch>
            <a:fillRect/>
          </a:stretch>
        </p:blipFill>
        <p:spPr>
          <a:xfrm>
            <a:off x="2051720" y="1628800"/>
            <a:ext cx="3717414" cy="1512168"/>
          </a:xfrm>
          <a:prstGeom prst="rect">
            <a:avLst/>
          </a:prstGeom>
        </p:spPr>
      </p:pic>
      <p:pic>
        <p:nvPicPr>
          <p:cNvPr id="12" name="图片 11">
            <a:extLst>
              <a:ext uri="{FF2B5EF4-FFF2-40B4-BE49-F238E27FC236}">
                <a16:creationId xmlns:a16="http://schemas.microsoft.com/office/drawing/2014/main" id="{44D0622A-531D-462F-A1B6-63A95D651892}"/>
              </a:ext>
            </a:extLst>
          </p:cNvPr>
          <p:cNvPicPr>
            <a:picLocks noChangeAspect="1"/>
          </p:cNvPicPr>
          <p:nvPr/>
        </p:nvPicPr>
        <p:blipFill>
          <a:blip r:embed="rId3"/>
          <a:stretch>
            <a:fillRect/>
          </a:stretch>
        </p:blipFill>
        <p:spPr>
          <a:xfrm>
            <a:off x="779821" y="3612553"/>
            <a:ext cx="6888765" cy="2016224"/>
          </a:xfrm>
          <a:prstGeom prst="rect">
            <a:avLst/>
          </a:prstGeom>
        </p:spPr>
      </p:pic>
    </p:spTree>
    <p:extLst>
      <p:ext uri="{BB962C8B-B14F-4D97-AF65-F5344CB8AC3E}">
        <p14:creationId xmlns:p14="http://schemas.microsoft.com/office/powerpoint/2010/main" val="589362240"/>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7C019-DE2F-4B15-AE93-C079F94DDF0F}"/>
              </a:ext>
            </a:extLst>
          </p:cNvPr>
          <p:cNvSpPr>
            <a:spLocks noGrp="1"/>
          </p:cNvSpPr>
          <p:nvPr>
            <p:ph type="title"/>
          </p:nvPr>
        </p:nvSpPr>
        <p:spPr/>
        <p:txBody>
          <a:bodyPr/>
          <a:lstStyle/>
          <a:p>
            <a:r>
              <a:rPr lang="zh-CN" altLang="en-US" dirty="0"/>
              <a:t>练习</a:t>
            </a:r>
          </a:p>
        </p:txBody>
      </p:sp>
      <p:sp>
        <p:nvSpPr>
          <p:cNvPr id="4" name="日期占位符 3">
            <a:extLst>
              <a:ext uri="{FF2B5EF4-FFF2-40B4-BE49-F238E27FC236}">
                <a16:creationId xmlns:a16="http://schemas.microsoft.com/office/drawing/2014/main" id="{C1531FA7-72B0-4A7C-B19B-FD09F776F19F}"/>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7B37051C-D98B-4CF9-AF14-176657D96B48}"/>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ABF76D0D-BB7B-4E36-874E-33A9842AB095}"/>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a:t>
            </a:fld>
            <a:endParaRPr lang="zh-CN" altLang="en-US">
              <a:solidFill>
                <a:prstClr val="black">
                  <a:tint val="75000"/>
                </a:prstClr>
              </a:solidFill>
            </a:endParaRPr>
          </a:p>
        </p:txBody>
      </p:sp>
      <p:pic>
        <p:nvPicPr>
          <p:cNvPr id="7" name="图片 6">
            <a:extLst>
              <a:ext uri="{FF2B5EF4-FFF2-40B4-BE49-F238E27FC236}">
                <a16:creationId xmlns:a16="http://schemas.microsoft.com/office/drawing/2014/main" id="{4F6325DE-65B6-42E7-9963-F2077767FDC7}"/>
              </a:ext>
            </a:extLst>
          </p:cNvPr>
          <p:cNvPicPr>
            <a:picLocks noChangeAspect="1"/>
          </p:cNvPicPr>
          <p:nvPr/>
        </p:nvPicPr>
        <p:blipFill>
          <a:blip r:embed="rId3"/>
          <a:stretch>
            <a:fillRect/>
          </a:stretch>
        </p:blipFill>
        <p:spPr>
          <a:xfrm>
            <a:off x="407688" y="1450316"/>
            <a:ext cx="8639175" cy="2628900"/>
          </a:xfrm>
          <a:prstGeom prst="rect">
            <a:avLst/>
          </a:prstGeom>
        </p:spPr>
      </p:pic>
    </p:spTree>
    <p:extLst>
      <p:ext uri="{BB962C8B-B14F-4D97-AF65-F5344CB8AC3E}">
        <p14:creationId xmlns:p14="http://schemas.microsoft.com/office/powerpoint/2010/main" val="2986807716"/>
      </p:ext>
    </p:extLst>
  </p:cSld>
  <p:clrMapOvr>
    <a:masterClrMapping/>
  </p:clrMapOvr>
  <p:transition spd="slow"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B1AC3-A77C-4991-9B21-79BB4180FC31}"/>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D4CBC6C0-5024-431F-8DCA-71675ED7249D}"/>
              </a:ext>
            </a:extLst>
          </p:cNvPr>
          <p:cNvSpPr>
            <a:spLocks noGrp="1"/>
          </p:cNvSpPr>
          <p:nvPr>
            <p:ph idx="1"/>
          </p:nvPr>
        </p:nvSpPr>
        <p:spPr>
          <a:xfrm>
            <a:off x="457200" y="1340768"/>
            <a:ext cx="8229600" cy="4525963"/>
          </a:xfrm>
        </p:spPr>
        <p:txBody>
          <a:bodyPr/>
          <a:lstStyle/>
          <a:p>
            <a:r>
              <a:rPr lang="zh-CN" altLang="en-US" dirty="0"/>
              <a:t>异常</a:t>
            </a:r>
            <a:endParaRPr lang="en-US" altLang="zh-CN" dirty="0"/>
          </a:p>
          <a:p>
            <a:pPr>
              <a:lnSpc>
                <a:spcPct val="150000"/>
              </a:lnSpc>
            </a:pPr>
            <a:r>
              <a:rPr lang="zh-CN" altLang="en-US" b="0" dirty="0"/>
              <a:t>程序的状态码，描述了程序执行的总体状态。当代码值为</a:t>
            </a:r>
            <a:r>
              <a:rPr lang="en-US" altLang="zh-CN" b="0" dirty="0"/>
              <a:t>1</a:t>
            </a:r>
            <a:r>
              <a:rPr lang="zh-CN" altLang="en-US" b="0" dirty="0"/>
              <a:t>时，表示程序正常执行，而其他三个代码表示程序发生了某种类型的异常</a:t>
            </a:r>
            <a:r>
              <a:rPr lang="zh-CN" altLang="en-US" dirty="0"/>
              <a:t>。</a:t>
            </a:r>
          </a:p>
          <a:p>
            <a:endParaRPr lang="zh-CN" altLang="en-US" dirty="0"/>
          </a:p>
        </p:txBody>
      </p:sp>
      <p:sp>
        <p:nvSpPr>
          <p:cNvPr id="4" name="日期占位符 3">
            <a:extLst>
              <a:ext uri="{FF2B5EF4-FFF2-40B4-BE49-F238E27FC236}">
                <a16:creationId xmlns:a16="http://schemas.microsoft.com/office/drawing/2014/main" id="{641B7977-80C3-40A7-8279-41AE9BFE59BE}"/>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540395D2-80F6-4DE6-8D90-ABC396DFC2AB}"/>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321DF01A-DB34-4B91-A52D-8F05943AC770}"/>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a:t>
            </a:fld>
            <a:endParaRPr lang="zh-CN" altLang="en-US">
              <a:solidFill>
                <a:prstClr val="black">
                  <a:tint val="75000"/>
                </a:prstClr>
              </a:solidFill>
            </a:endParaRPr>
          </a:p>
        </p:txBody>
      </p:sp>
      <p:pic>
        <p:nvPicPr>
          <p:cNvPr id="7" name="图片 6">
            <a:extLst>
              <a:ext uri="{FF2B5EF4-FFF2-40B4-BE49-F238E27FC236}">
                <a16:creationId xmlns:a16="http://schemas.microsoft.com/office/drawing/2014/main" id="{CC115CF3-F43C-4145-8DCE-125408B00575}"/>
              </a:ext>
            </a:extLst>
          </p:cNvPr>
          <p:cNvPicPr>
            <a:picLocks noChangeAspect="1"/>
          </p:cNvPicPr>
          <p:nvPr/>
        </p:nvPicPr>
        <p:blipFill>
          <a:blip r:embed="rId2"/>
          <a:stretch>
            <a:fillRect/>
          </a:stretch>
        </p:blipFill>
        <p:spPr>
          <a:xfrm>
            <a:off x="2552700" y="3933056"/>
            <a:ext cx="4000500" cy="1771650"/>
          </a:xfrm>
          <a:prstGeom prst="rect">
            <a:avLst/>
          </a:prstGeom>
        </p:spPr>
      </p:pic>
    </p:spTree>
    <p:extLst>
      <p:ext uri="{BB962C8B-B14F-4D97-AF65-F5344CB8AC3E}">
        <p14:creationId xmlns:p14="http://schemas.microsoft.com/office/powerpoint/2010/main" val="3923972944"/>
      </p:ext>
    </p:extLst>
  </p:cSld>
  <p:clrMapOvr>
    <a:masterClrMapping/>
  </p:clrMapOvr>
  <p:transition spd="slow"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AEB327B-DA79-48E3-8AD7-C75AF1F1E5B5}"/>
              </a:ext>
            </a:extLst>
          </p:cNvPr>
          <p:cNvSpPr>
            <a:spLocks noGrp="1"/>
          </p:cNvSpPr>
          <p:nvPr>
            <p:ph type="title"/>
          </p:nvPr>
        </p:nvSpPr>
        <p:spPr>
          <a:xfrm>
            <a:off x="544429" y="214297"/>
            <a:ext cx="7886700" cy="1325563"/>
          </a:xfrm>
        </p:spPr>
        <p:txBody>
          <a:bodyPr/>
          <a:lstStyle/>
          <a:p>
            <a:r>
              <a:rPr lang="en-US" altLang="zh-CN" dirty="0">
                <a:latin typeface="Times New Roman" panose="02020603050405020304" pitchFamily="18" charset="0"/>
                <a:cs typeface="Times New Roman" panose="02020603050405020304" pitchFamily="18" charset="0"/>
              </a:rPr>
              <a:t>Y86-64</a:t>
            </a:r>
            <a:r>
              <a:rPr lang="zh-CN" altLang="en-US" dirty="0"/>
              <a:t>程序</a:t>
            </a:r>
          </a:p>
        </p:txBody>
      </p:sp>
      <p:sp>
        <p:nvSpPr>
          <p:cNvPr id="10" name="内容占位符 9">
            <a:extLst>
              <a:ext uri="{FF2B5EF4-FFF2-40B4-BE49-F238E27FC236}">
                <a16:creationId xmlns:a16="http://schemas.microsoft.com/office/drawing/2014/main" id="{22FB4719-72AC-765E-0DCF-103DF25B7D7A}"/>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D70C398-CB38-2DE4-2299-EAA253AFBFCB}"/>
              </a:ext>
            </a:extLst>
          </p:cNvPr>
          <p:cNvSpPr>
            <a:spLocks noGrp="1"/>
          </p:cNvSpPr>
          <p:nvPr>
            <p:ph type="dt" sz="half" idx="10"/>
          </p:nvPr>
        </p:nvSpPr>
        <p:spPr/>
        <p:txBody>
          <a:bodyPr/>
          <a:lstStyle/>
          <a:p>
            <a:fld id="{2ACFFE04-A4B1-4EC8-91BE-D06D291CE0DE}" type="datetime1">
              <a:rPr lang="zh-CN" altLang="en-US" smtClean="0"/>
              <a:t>2023/12/28</a:t>
            </a:fld>
            <a:endParaRPr lang="zh-CN" altLang="en-US"/>
          </a:p>
        </p:txBody>
      </p:sp>
      <p:sp>
        <p:nvSpPr>
          <p:cNvPr id="5" name="页脚占位符 4">
            <a:extLst>
              <a:ext uri="{FF2B5EF4-FFF2-40B4-BE49-F238E27FC236}">
                <a16:creationId xmlns:a16="http://schemas.microsoft.com/office/drawing/2014/main" id="{15C03D9A-919F-0034-EB01-B9203994E87A}"/>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6690F58E-7BD9-2D44-A369-DB99EB9E1E7C}"/>
              </a:ext>
            </a:extLst>
          </p:cNvPr>
          <p:cNvSpPr>
            <a:spLocks noGrp="1"/>
          </p:cNvSpPr>
          <p:nvPr>
            <p:ph type="sldNum" sz="quarter" idx="12"/>
          </p:nvPr>
        </p:nvSpPr>
        <p:spPr/>
        <p:txBody>
          <a:bodyPr/>
          <a:lstStyle/>
          <a:p>
            <a:fld id="{44AECEEE-0B0C-4847-BC36-879BD099159A}" type="slidenum">
              <a:rPr lang="zh-CN" altLang="en-US" smtClean="0"/>
              <a:t>17</a:t>
            </a:fld>
            <a:endParaRPr lang="zh-CN" altLang="en-US"/>
          </a:p>
        </p:txBody>
      </p:sp>
      <p:pic>
        <p:nvPicPr>
          <p:cNvPr id="8" name="图片 7">
            <a:extLst>
              <a:ext uri="{FF2B5EF4-FFF2-40B4-BE49-F238E27FC236}">
                <a16:creationId xmlns:a16="http://schemas.microsoft.com/office/drawing/2014/main" id="{77706A8C-A790-7607-477F-4F2E18E9961C}"/>
              </a:ext>
            </a:extLst>
          </p:cNvPr>
          <p:cNvPicPr>
            <a:picLocks noChangeAspect="1"/>
          </p:cNvPicPr>
          <p:nvPr/>
        </p:nvPicPr>
        <p:blipFill>
          <a:blip r:embed="rId3"/>
          <a:stretch>
            <a:fillRect/>
          </a:stretch>
        </p:blipFill>
        <p:spPr>
          <a:xfrm>
            <a:off x="1398931" y="1231773"/>
            <a:ext cx="6087719" cy="5210887"/>
          </a:xfrm>
          <a:prstGeom prst="rect">
            <a:avLst/>
          </a:prstGeom>
        </p:spPr>
      </p:pic>
    </p:spTree>
    <p:extLst>
      <p:ext uri="{BB962C8B-B14F-4D97-AF65-F5344CB8AC3E}">
        <p14:creationId xmlns:p14="http://schemas.microsoft.com/office/powerpoint/2010/main" val="492837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08FE947-4524-66B1-B15C-C2F54E118B7D}"/>
              </a:ext>
            </a:extLst>
          </p:cNvPr>
          <p:cNvSpPr>
            <a:spLocks noGrp="1"/>
          </p:cNvSpPr>
          <p:nvPr>
            <p:ph idx="1"/>
          </p:nvPr>
        </p:nvSpPr>
        <p:spPr>
          <a:xfrm>
            <a:off x="472239" y="810432"/>
            <a:ext cx="7886700" cy="4351338"/>
          </a:xfrm>
        </p:spPr>
        <p:txBody>
          <a:bodyPr/>
          <a:lstStyle/>
          <a:p>
            <a:r>
              <a:rPr lang="en-US" altLang="zh-CN" dirty="0"/>
              <a:t>Push</a:t>
            </a:r>
            <a:r>
              <a:rPr lang="zh-CN" altLang="en-US" dirty="0"/>
              <a:t>和</a:t>
            </a:r>
            <a:r>
              <a:rPr lang="en-US" altLang="zh-CN" dirty="0"/>
              <a:t>pop</a:t>
            </a:r>
            <a:r>
              <a:rPr lang="zh-CN" altLang="en-US" dirty="0"/>
              <a:t>指令</a:t>
            </a:r>
            <a:endParaRPr lang="en-US" altLang="zh-CN" dirty="0"/>
          </a:p>
          <a:p>
            <a:r>
              <a:rPr lang="zh-CN" altLang="en-US" dirty="0"/>
              <a:t>当遇到指令</a:t>
            </a:r>
            <a:r>
              <a:rPr lang="en-US" altLang="zh-CN" dirty="0"/>
              <a:t>push  %</a:t>
            </a:r>
            <a:r>
              <a:rPr lang="en-US" altLang="zh-CN" dirty="0" err="1"/>
              <a:t>rsp</a:t>
            </a:r>
            <a:endParaRPr lang="en-US" altLang="zh-CN" dirty="0"/>
          </a:p>
          <a:p>
            <a:endParaRPr lang="en-US" altLang="zh-CN" dirty="0"/>
          </a:p>
          <a:p>
            <a:endParaRPr lang="en-US" altLang="zh-CN" dirty="0"/>
          </a:p>
          <a:p>
            <a:endParaRPr lang="en-US" altLang="zh-CN" dirty="0"/>
          </a:p>
          <a:p>
            <a:endParaRPr lang="en-US" altLang="zh-CN" dirty="0"/>
          </a:p>
          <a:p>
            <a:r>
              <a:rPr lang="zh-CN" altLang="en-US" dirty="0"/>
              <a:t>当遇到指令</a:t>
            </a:r>
            <a:r>
              <a:rPr lang="en-US" altLang="zh-CN" dirty="0"/>
              <a:t>pop %</a:t>
            </a:r>
            <a:r>
              <a:rPr lang="en-US" altLang="zh-CN" dirty="0" err="1"/>
              <a:t>rsp</a:t>
            </a:r>
            <a:endParaRPr lang="zh-CN" altLang="en-US" dirty="0"/>
          </a:p>
        </p:txBody>
      </p:sp>
      <p:sp>
        <p:nvSpPr>
          <p:cNvPr id="4" name="日期占位符 3">
            <a:extLst>
              <a:ext uri="{FF2B5EF4-FFF2-40B4-BE49-F238E27FC236}">
                <a16:creationId xmlns:a16="http://schemas.microsoft.com/office/drawing/2014/main" id="{E2338C1A-1145-6EBF-6F83-B0A43415BABC}"/>
              </a:ext>
            </a:extLst>
          </p:cNvPr>
          <p:cNvSpPr>
            <a:spLocks noGrp="1"/>
          </p:cNvSpPr>
          <p:nvPr>
            <p:ph type="dt" sz="half" idx="10"/>
          </p:nvPr>
        </p:nvSpPr>
        <p:spPr/>
        <p:txBody>
          <a:bodyPr/>
          <a:lstStyle/>
          <a:p>
            <a:fld id="{2ACFFE04-A4B1-4EC8-91BE-D06D291CE0DE}" type="datetime1">
              <a:rPr lang="zh-CN" altLang="en-US" smtClean="0"/>
              <a:t>2023/12/28</a:t>
            </a:fld>
            <a:endParaRPr lang="zh-CN" altLang="en-US"/>
          </a:p>
        </p:txBody>
      </p:sp>
      <p:sp>
        <p:nvSpPr>
          <p:cNvPr id="5" name="页脚占位符 4">
            <a:extLst>
              <a:ext uri="{FF2B5EF4-FFF2-40B4-BE49-F238E27FC236}">
                <a16:creationId xmlns:a16="http://schemas.microsoft.com/office/drawing/2014/main" id="{DDDB517D-9E26-CD83-C512-1465003926E9}"/>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820AC181-26EA-86E0-0816-4F95F7BC344A}"/>
              </a:ext>
            </a:extLst>
          </p:cNvPr>
          <p:cNvSpPr>
            <a:spLocks noGrp="1"/>
          </p:cNvSpPr>
          <p:nvPr>
            <p:ph type="sldNum" sz="quarter" idx="12"/>
          </p:nvPr>
        </p:nvSpPr>
        <p:spPr/>
        <p:txBody>
          <a:bodyPr/>
          <a:lstStyle/>
          <a:p>
            <a:fld id="{44AECEEE-0B0C-4847-BC36-879BD099159A}" type="slidenum">
              <a:rPr lang="zh-CN" altLang="en-US" smtClean="0"/>
              <a:t>18</a:t>
            </a:fld>
            <a:endParaRPr lang="zh-CN" altLang="en-US"/>
          </a:p>
        </p:txBody>
      </p:sp>
      <p:pic>
        <p:nvPicPr>
          <p:cNvPr id="8" name="图片 7">
            <a:extLst>
              <a:ext uri="{FF2B5EF4-FFF2-40B4-BE49-F238E27FC236}">
                <a16:creationId xmlns:a16="http://schemas.microsoft.com/office/drawing/2014/main" id="{3E03CC47-2A90-4743-F693-7F977AD79742}"/>
              </a:ext>
            </a:extLst>
          </p:cNvPr>
          <p:cNvPicPr>
            <a:picLocks noChangeAspect="1"/>
          </p:cNvPicPr>
          <p:nvPr/>
        </p:nvPicPr>
        <p:blipFill>
          <a:blip r:embed="rId2"/>
          <a:stretch>
            <a:fillRect/>
          </a:stretch>
        </p:blipFill>
        <p:spPr>
          <a:xfrm>
            <a:off x="2110540" y="1696230"/>
            <a:ext cx="4668997" cy="2009775"/>
          </a:xfrm>
          <a:prstGeom prst="rect">
            <a:avLst/>
          </a:prstGeom>
        </p:spPr>
      </p:pic>
      <p:pic>
        <p:nvPicPr>
          <p:cNvPr id="10" name="图片 9">
            <a:extLst>
              <a:ext uri="{FF2B5EF4-FFF2-40B4-BE49-F238E27FC236}">
                <a16:creationId xmlns:a16="http://schemas.microsoft.com/office/drawing/2014/main" id="{F1F69588-D485-739A-C8DF-773DEEDEB0CB}"/>
              </a:ext>
            </a:extLst>
          </p:cNvPr>
          <p:cNvPicPr>
            <a:picLocks noChangeAspect="1"/>
          </p:cNvPicPr>
          <p:nvPr/>
        </p:nvPicPr>
        <p:blipFill>
          <a:blip r:embed="rId3"/>
          <a:stretch>
            <a:fillRect/>
          </a:stretch>
        </p:blipFill>
        <p:spPr>
          <a:xfrm>
            <a:off x="1657350" y="4334016"/>
            <a:ext cx="5802229" cy="1901041"/>
          </a:xfrm>
          <a:prstGeom prst="rect">
            <a:avLst/>
          </a:prstGeom>
        </p:spPr>
      </p:pic>
      <p:sp>
        <p:nvSpPr>
          <p:cNvPr id="11" name="文本框 10">
            <a:extLst>
              <a:ext uri="{FF2B5EF4-FFF2-40B4-BE49-F238E27FC236}">
                <a16:creationId xmlns:a16="http://schemas.microsoft.com/office/drawing/2014/main" id="{A33857B5-E316-0C4F-1091-237073E3C1EF}"/>
              </a:ext>
            </a:extLst>
          </p:cNvPr>
          <p:cNvSpPr txBox="1"/>
          <p:nvPr/>
        </p:nvSpPr>
        <p:spPr>
          <a:xfrm>
            <a:off x="6942221" y="1850847"/>
            <a:ext cx="1573129" cy="1200329"/>
          </a:xfrm>
          <a:prstGeom prst="rect">
            <a:avLst/>
          </a:prstGeom>
          <a:noFill/>
          <a:ln w="28575">
            <a:solidFill>
              <a:schemeClr val="accent1"/>
            </a:solidFill>
          </a:ln>
        </p:spPr>
        <p:txBody>
          <a:bodyPr wrap="square" rtlCol="0">
            <a:spAutoFit/>
          </a:bodyPr>
          <a:lstStyle/>
          <a:p>
            <a:r>
              <a:rPr lang="zh-CN" altLang="en-US" dirty="0"/>
              <a:t>返回结果总是</a:t>
            </a:r>
            <a:r>
              <a:rPr lang="en-US" altLang="zh-CN" dirty="0"/>
              <a:t>0</a:t>
            </a:r>
            <a:r>
              <a:rPr lang="zh-CN" altLang="en-US" dirty="0"/>
              <a:t>，说明压入堆栈的是</a:t>
            </a:r>
            <a:r>
              <a:rPr lang="en-US" altLang="zh-CN" dirty="0" err="1"/>
              <a:t>rsp</a:t>
            </a:r>
            <a:r>
              <a:rPr lang="zh-CN" altLang="en-US" dirty="0"/>
              <a:t>的原始值</a:t>
            </a:r>
          </a:p>
        </p:txBody>
      </p:sp>
      <p:sp>
        <p:nvSpPr>
          <p:cNvPr id="14" name="文本框 13">
            <a:extLst>
              <a:ext uri="{FF2B5EF4-FFF2-40B4-BE49-F238E27FC236}">
                <a16:creationId xmlns:a16="http://schemas.microsoft.com/office/drawing/2014/main" id="{FEFFFB8C-DA68-8A50-C845-D92DA8D0BF5F}"/>
              </a:ext>
            </a:extLst>
          </p:cNvPr>
          <p:cNvSpPr txBox="1"/>
          <p:nvPr/>
        </p:nvSpPr>
        <p:spPr>
          <a:xfrm>
            <a:off x="6993355" y="4082735"/>
            <a:ext cx="1573129" cy="1200329"/>
          </a:xfrm>
          <a:prstGeom prst="rect">
            <a:avLst/>
          </a:prstGeom>
          <a:noFill/>
          <a:ln w="28575">
            <a:solidFill>
              <a:schemeClr val="accent1"/>
            </a:solidFill>
          </a:ln>
        </p:spPr>
        <p:txBody>
          <a:bodyPr wrap="square" rtlCol="0">
            <a:spAutoFit/>
          </a:bodyPr>
          <a:lstStyle/>
          <a:p>
            <a:r>
              <a:rPr lang="zh-CN" altLang="en-US" dirty="0"/>
              <a:t>返回结果总是</a:t>
            </a:r>
            <a:r>
              <a:rPr lang="en-US" altLang="zh-CN" dirty="0"/>
              <a:t>0xabcd</a:t>
            </a:r>
            <a:r>
              <a:rPr lang="zh-CN" altLang="en-US" dirty="0"/>
              <a:t>，说明弹出堆栈的内存中的值</a:t>
            </a:r>
          </a:p>
        </p:txBody>
      </p:sp>
    </p:spTree>
    <p:extLst>
      <p:ext uri="{BB962C8B-B14F-4D97-AF65-F5344CB8AC3E}">
        <p14:creationId xmlns:p14="http://schemas.microsoft.com/office/powerpoint/2010/main" val="113511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0DF90-6D4B-4E0A-B6F4-6F29BE48E3E5}"/>
              </a:ext>
            </a:extLst>
          </p:cNvPr>
          <p:cNvSpPr>
            <a:spLocks noGrp="1"/>
          </p:cNvSpPr>
          <p:nvPr>
            <p:ph type="title"/>
          </p:nvPr>
        </p:nvSpPr>
        <p:spPr/>
        <p:txBody>
          <a:bodyPr/>
          <a:lstStyle/>
          <a:p>
            <a:r>
              <a:rPr lang="zh-CN" altLang="en-US" dirty="0"/>
              <a:t>二、指令顺序执行</a:t>
            </a:r>
          </a:p>
        </p:txBody>
      </p:sp>
      <p:sp>
        <p:nvSpPr>
          <p:cNvPr id="3" name="内容占位符 2">
            <a:extLst>
              <a:ext uri="{FF2B5EF4-FFF2-40B4-BE49-F238E27FC236}">
                <a16:creationId xmlns:a16="http://schemas.microsoft.com/office/drawing/2014/main" id="{95852E68-566D-49EF-AC2F-CBFEE2115EC8}"/>
              </a:ext>
            </a:extLst>
          </p:cNvPr>
          <p:cNvSpPr>
            <a:spLocks noGrp="1"/>
          </p:cNvSpPr>
          <p:nvPr>
            <p:ph idx="1"/>
          </p:nvPr>
        </p:nvSpPr>
        <p:spPr/>
        <p:txBody>
          <a:bodyPr>
            <a:normAutofit fontScale="92500"/>
          </a:bodyPr>
          <a:lstStyle/>
          <a:p>
            <a:r>
              <a:rPr lang="en-US" altLang="zh-CN" dirty="0"/>
              <a:t>1</a:t>
            </a:r>
            <a:r>
              <a:rPr lang="zh-CN" altLang="en-US" dirty="0"/>
              <a:t>、指令的处理步骤</a:t>
            </a:r>
            <a:endParaRPr lang="en-US" altLang="zh-CN" dirty="0"/>
          </a:p>
          <a:p>
            <a:pPr lvl="1">
              <a:lnSpc>
                <a:spcPct val="150000"/>
              </a:lnSpc>
            </a:pPr>
            <a:r>
              <a:rPr lang="zh-CN" altLang="en-US" dirty="0"/>
              <a:t>取指</a:t>
            </a:r>
            <a:r>
              <a:rPr lang="en-US" altLang="zh-CN" dirty="0"/>
              <a:t>: </a:t>
            </a:r>
            <a:r>
              <a:rPr lang="zh-CN" altLang="en-US" dirty="0"/>
              <a:t>根据</a:t>
            </a:r>
            <a:r>
              <a:rPr lang="en-US" altLang="zh-CN" dirty="0"/>
              <a:t>pc</a:t>
            </a:r>
            <a:r>
              <a:rPr lang="zh-CN" altLang="en-US" dirty="0"/>
              <a:t>从内存中取出将要执行的指令码</a:t>
            </a:r>
            <a:r>
              <a:rPr lang="en-US" altLang="zh-CN" dirty="0"/>
              <a:t>.</a:t>
            </a:r>
          </a:p>
          <a:p>
            <a:pPr lvl="1">
              <a:lnSpc>
                <a:spcPct val="150000"/>
              </a:lnSpc>
            </a:pPr>
            <a:r>
              <a:rPr lang="zh-CN" altLang="en-US" dirty="0"/>
              <a:t>译码</a:t>
            </a:r>
            <a:r>
              <a:rPr lang="en-US" altLang="zh-CN" dirty="0"/>
              <a:t>: </a:t>
            </a:r>
            <a:r>
              <a:rPr lang="zh-CN" altLang="en-US" dirty="0"/>
              <a:t>抽出操作码、寄存器、内存地址、立即数</a:t>
            </a:r>
            <a:r>
              <a:rPr lang="en-US" altLang="zh-CN" dirty="0"/>
              <a:t>.</a:t>
            </a:r>
          </a:p>
          <a:p>
            <a:pPr lvl="2">
              <a:lnSpc>
                <a:spcPct val="150000"/>
              </a:lnSpc>
            </a:pPr>
            <a:r>
              <a:rPr lang="zh-CN" altLang="en-US" dirty="0"/>
              <a:t>计算操作数有效地址</a:t>
            </a:r>
            <a:r>
              <a:rPr lang="en-US" altLang="zh-CN" dirty="0"/>
              <a:t>: </a:t>
            </a:r>
            <a:r>
              <a:rPr lang="zh-CN" altLang="en-US" dirty="0"/>
              <a:t>按照寻址方式计算有效地址</a:t>
            </a:r>
            <a:r>
              <a:rPr lang="en-US" altLang="zh-CN" dirty="0"/>
              <a:t>.</a:t>
            </a:r>
          </a:p>
          <a:p>
            <a:pPr lvl="2">
              <a:lnSpc>
                <a:spcPct val="150000"/>
              </a:lnSpc>
            </a:pPr>
            <a:r>
              <a:rPr lang="zh-CN" altLang="en-US" dirty="0"/>
              <a:t>取操作数</a:t>
            </a:r>
            <a:r>
              <a:rPr lang="en-US" altLang="zh-CN" dirty="0"/>
              <a:t>: </a:t>
            </a:r>
            <a:r>
              <a:rPr lang="zh-CN" altLang="en-US" dirty="0"/>
              <a:t>根据有效地址访问寄存器、内存取出操作数</a:t>
            </a:r>
            <a:r>
              <a:rPr lang="en-US" altLang="zh-CN" dirty="0"/>
              <a:t>. </a:t>
            </a:r>
          </a:p>
          <a:p>
            <a:pPr lvl="1">
              <a:lnSpc>
                <a:spcPct val="150000"/>
              </a:lnSpc>
            </a:pPr>
            <a:r>
              <a:rPr lang="zh-CN" altLang="en-US" dirty="0"/>
              <a:t>运算</a:t>
            </a:r>
            <a:r>
              <a:rPr lang="en-US" altLang="zh-CN" dirty="0"/>
              <a:t>: </a:t>
            </a:r>
            <a:r>
              <a:rPr lang="zh-CN" altLang="en-US" dirty="0"/>
              <a:t>执行算术逻辑运算或转移指令相关的判断及运算</a:t>
            </a:r>
            <a:r>
              <a:rPr lang="en-US" altLang="zh-CN" dirty="0"/>
              <a:t>. </a:t>
            </a:r>
          </a:p>
          <a:p>
            <a:pPr lvl="1">
              <a:lnSpc>
                <a:spcPct val="150000"/>
              </a:lnSpc>
            </a:pPr>
            <a:r>
              <a:rPr lang="zh-CN" altLang="en-US" dirty="0"/>
              <a:t>存结果</a:t>
            </a:r>
            <a:r>
              <a:rPr lang="en-US" altLang="zh-CN" dirty="0"/>
              <a:t>: </a:t>
            </a:r>
            <a:r>
              <a:rPr lang="zh-CN" altLang="en-US" dirty="0"/>
              <a:t>将运算结果和标志位存入相应的存储单元</a:t>
            </a:r>
            <a:r>
              <a:rPr lang="en-US" altLang="zh-CN" dirty="0"/>
              <a:t>.</a:t>
            </a:r>
          </a:p>
          <a:p>
            <a:pPr lvl="1">
              <a:lnSpc>
                <a:spcPct val="150000"/>
              </a:lnSpc>
            </a:pPr>
            <a:r>
              <a:rPr lang="zh-CN" altLang="en-US" dirty="0"/>
              <a:t>形成下条指令地址</a:t>
            </a:r>
            <a:r>
              <a:rPr lang="en-US" altLang="zh-CN" dirty="0"/>
              <a:t>: </a:t>
            </a:r>
            <a:r>
              <a:rPr lang="zh-CN" altLang="en-US" dirty="0"/>
              <a:t>根据译码及运算结果形成新的</a:t>
            </a:r>
            <a:r>
              <a:rPr lang="en-US" altLang="zh-CN" dirty="0"/>
              <a:t>pc</a:t>
            </a:r>
            <a:r>
              <a:rPr lang="zh-CN" altLang="en-US" dirty="0"/>
              <a:t>值</a:t>
            </a:r>
            <a:r>
              <a:rPr lang="en-US" altLang="zh-CN" dirty="0"/>
              <a:t>.</a:t>
            </a:r>
            <a:endParaRPr lang="zh-CN" altLang="en-US" dirty="0"/>
          </a:p>
          <a:p>
            <a:endParaRPr lang="zh-CN" altLang="en-US" dirty="0"/>
          </a:p>
        </p:txBody>
      </p:sp>
      <p:sp>
        <p:nvSpPr>
          <p:cNvPr id="4" name="日期占位符 3">
            <a:extLst>
              <a:ext uri="{FF2B5EF4-FFF2-40B4-BE49-F238E27FC236}">
                <a16:creationId xmlns:a16="http://schemas.microsoft.com/office/drawing/2014/main" id="{3D960827-34C2-412C-9696-3D8ECFCB89CE}"/>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4B922D46-D8B3-482B-B136-7FFB1B0E03B8}"/>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0F6F622D-CB3C-44B0-8A02-22F55ACF20F8}"/>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19</a:t>
            </a:fld>
            <a:endParaRPr lang="zh-CN" altLang="en-US">
              <a:solidFill>
                <a:prstClr val="black">
                  <a:tint val="75000"/>
                </a:prstClr>
              </a:solidFill>
            </a:endParaRPr>
          </a:p>
        </p:txBody>
      </p:sp>
    </p:spTree>
    <p:extLst>
      <p:ext uri="{BB962C8B-B14F-4D97-AF65-F5344CB8AC3E}">
        <p14:creationId xmlns:p14="http://schemas.microsoft.com/office/powerpoint/2010/main" val="514687872"/>
      </p:ext>
    </p:extLst>
  </p:cSld>
  <p:clrMapOvr>
    <a:masterClrMapping/>
  </p:clrMapOvr>
  <p:transition spd="slow"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842566-E080-448A-90C8-47436B414059}"/>
              </a:ext>
            </a:extLst>
          </p:cNvPr>
          <p:cNvSpPr>
            <a:spLocks noGrp="1"/>
          </p:cNvSpPr>
          <p:nvPr>
            <p:ph type="ctrTitle"/>
          </p:nvPr>
        </p:nvSpPr>
        <p:spPr>
          <a:xfrm>
            <a:off x="-600458" y="2602830"/>
            <a:ext cx="7772400" cy="1184013"/>
          </a:xfrm>
        </p:spPr>
        <p:txBody>
          <a:bodyPr>
            <a:normAutofit fontScale="90000"/>
          </a:bodyPr>
          <a:lstStyle/>
          <a:p>
            <a:pPr>
              <a:lnSpc>
                <a:spcPct val="150000"/>
              </a:lnSpc>
            </a:pPr>
            <a:r>
              <a:rPr lang="zh-CN" altLang="en-US" dirty="0"/>
              <a:t>第四章    </a:t>
            </a:r>
            <a:br>
              <a:rPr lang="en-US" altLang="zh-CN" dirty="0"/>
            </a:br>
            <a:r>
              <a:rPr lang="zh-CN" altLang="en-US" dirty="0"/>
              <a:t>指令并行与流水线</a:t>
            </a:r>
          </a:p>
        </p:txBody>
      </p:sp>
      <p:sp>
        <p:nvSpPr>
          <p:cNvPr id="6" name="副标题 5">
            <a:extLst>
              <a:ext uri="{FF2B5EF4-FFF2-40B4-BE49-F238E27FC236}">
                <a16:creationId xmlns:a16="http://schemas.microsoft.com/office/drawing/2014/main" id="{BB5F7F8B-1147-48B2-B5CA-5B500467C64C}"/>
              </a:ext>
            </a:extLst>
          </p:cNvPr>
          <p:cNvSpPr>
            <a:spLocks noGrp="1"/>
          </p:cNvSpPr>
          <p:nvPr>
            <p:ph type="subTitle" idx="1"/>
          </p:nvPr>
        </p:nvSpPr>
        <p:spPr>
          <a:xfrm>
            <a:off x="207033" y="6470372"/>
            <a:ext cx="5162093" cy="215099"/>
          </a:xfrm>
        </p:spPr>
        <p:txBody>
          <a:bodyPr>
            <a:normAutofit fontScale="92500"/>
          </a:bodyPr>
          <a:lstStyle/>
          <a:p>
            <a:pPr algn="l"/>
            <a:r>
              <a:rPr lang="zh-CN" altLang="en-US" sz="1000" dirty="0"/>
              <a:t>西北大学软件学院  谢倩茹</a:t>
            </a:r>
          </a:p>
        </p:txBody>
      </p:sp>
    </p:spTree>
    <p:extLst>
      <p:ext uri="{BB962C8B-B14F-4D97-AF65-F5344CB8AC3E}">
        <p14:creationId xmlns:p14="http://schemas.microsoft.com/office/powerpoint/2010/main" val="1289420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6DB1323A-F55D-4806-A799-DC3A79D709DC}"/>
              </a:ext>
            </a:extLst>
          </p:cNvPr>
          <p:cNvSpPr>
            <a:spLocks noGrp="1"/>
          </p:cNvSpPr>
          <p:nvPr>
            <p:ph idx="1"/>
          </p:nvPr>
        </p:nvSpPr>
        <p:spPr>
          <a:xfrm>
            <a:off x="628650" y="1381856"/>
            <a:ext cx="7886700" cy="4351338"/>
          </a:xfrm>
        </p:spPr>
        <p:txBody>
          <a:bodyPr/>
          <a:lstStyle/>
          <a:p>
            <a:r>
              <a:rPr lang="en-US" altLang="zh-CN" sz="2800" dirty="0"/>
              <a:t>2</a:t>
            </a:r>
            <a:r>
              <a:rPr lang="zh-CN" altLang="en-US" sz="2800" dirty="0"/>
              <a:t>、指令执行的硬件基础</a:t>
            </a:r>
            <a:endParaRPr lang="en-US" altLang="zh-CN" sz="2800" dirty="0"/>
          </a:p>
          <a:p>
            <a:pPr>
              <a:lnSpc>
                <a:spcPct val="200000"/>
              </a:lnSpc>
            </a:pPr>
            <a:r>
              <a:rPr lang="zh-CN" altLang="en-US" sz="2800" dirty="0"/>
              <a:t>组合逻辑</a:t>
            </a:r>
            <a:endParaRPr lang="en-US" altLang="zh-CN" sz="2800" dirty="0"/>
          </a:p>
          <a:p>
            <a:pPr>
              <a:lnSpc>
                <a:spcPct val="200000"/>
              </a:lnSpc>
            </a:pPr>
            <a:r>
              <a:rPr lang="zh-CN" altLang="en-US" sz="2800" dirty="0"/>
              <a:t>寄存器</a:t>
            </a:r>
            <a:endParaRPr lang="en-US" altLang="zh-CN" sz="2800" dirty="0"/>
          </a:p>
          <a:p>
            <a:pPr>
              <a:lnSpc>
                <a:spcPct val="200000"/>
              </a:lnSpc>
            </a:pPr>
            <a:r>
              <a:rPr lang="en-US" altLang="zh-CN" sz="2800" dirty="0"/>
              <a:t>FSM</a:t>
            </a:r>
            <a:r>
              <a:rPr lang="zh-CN" altLang="en-US" sz="2800" dirty="0"/>
              <a:t>（有限状态机）</a:t>
            </a:r>
            <a:endParaRPr lang="en-US" altLang="zh-CN" sz="2800" dirty="0"/>
          </a:p>
          <a:p>
            <a:endParaRPr lang="zh-CN" altLang="en-US" dirty="0"/>
          </a:p>
        </p:txBody>
      </p:sp>
      <p:sp>
        <p:nvSpPr>
          <p:cNvPr id="4" name="日期占位符 3">
            <a:extLst>
              <a:ext uri="{FF2B5EF4-FFF2-40B4-BE49-F238E27FC236}">
                <a16:creationId xmlns:a16="http://schemas.microsoft.com/office/drawing/2014/main" id="{15AA9472-D060-4A50-B56D-FE36BBF7C3B6}"/>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5" name="页脚占位符 4">
            <a:extLst>
              <a:ext uri="{FF2B5EF4-FFF2-40B4-BE49-F238E27FC236}">
                <a16:creationId xmlns:a16="http://schemas.microsoft.com/office/drawing/2014/main" id="{7A3B8B62-52B1-4F2D-8FE2-53D277FCBEEE}"/>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B1556989-1826-4513-9B64-268206F1BA12}"/>
              </a:ext>
            </a:extLst>
          </p:cNvPr>
          <p:cNvSpPr>
            <a:spLocks noGrp="1"/>
          </p:cNvSpPr>
          <p:nvPr>
            <p:ph type="sldNum" sz="quarter" idx="12"/>
          </p:nvPr>
        </p:nvSpPr>
        <p:spPr/>
        <p:txBody>
          <a:bodyPr/>
          <a:lstStyle/>
          <a:p>
            <a:fld id="{44AECEEE-0B0C-4847-BC36-879BD099159A}" type="slidenum">
              <a:rPr lang="zh-CN" altLang="en-US" smtClean="0"/>
              <a:t>20</a:t>
            </a:fld>
            <a:endParaRPr lang="zh-CN" altLang="en-US"/>
          </a:p>
        </p:txBody>
      </p:sp>
    </p:spTree>
    <p:extLst>
      <p:ext uri="{BB962C8B-B14F-4D97-AF65-F5344CB8AC3E}">
        <p14:creationId xmlns:p14="http://schemas.microsoft.com/office/powerpoint/2010/main" val="1235789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2987B9-FEF6-49EE-9D15-BA9FAA5EF534}"/>
              </a:ext>
            </a:extLst>
          </p:cNvPr>
          <p:cNvSpPr>
            <a:spLocks noGrp="1"/>
          </p:cNvSpPr>
          <p:nvPr>
            <p:ph idx="1"/>
          </p:nvPr>
        </p:nvSpPr>
        <p:spPr>
          <a:xfrm>
            <a:off x="628650" y="764704"/>
            <a:ext cx="7886700" cy="4581633"/>
          </a:xfrm>
        </p:spPr>
        <p:txBody>
          <a:bodyPr/>
          <a:lstStyle/>
          <a:p>
            <a:pPr>
              <a:lnSpc>
                <a:spcPct val="150000"/>
              </a:lnSpc>
            </a:pPr>
            <a:r>
              <a:rPr lang="zh-CN" altLang="en-US" dirty="0"/>
              <a:t>（</a:t>
            </a:r>
            <a:r>
              <a:rPr lang="en-US" altLang="zh-CN" sz="2800" dirty="0"/>
              <a:t>1</a:t>
            </a:r>
            <a:r>
              <a:rPr lang="zh-CN" altLang="en-US" sz="2800" dirty="0"/>
              <a:t>）组合逻辑</a:t>
            </a:r>
            <a:endParaRPr lang="en-US" altLang="zh-CN" sz="2800" dirty="0"/>
          </a:p>
          <a:p>
            <a:r>
              <a:rPr lang="zh-CN" altLang="en-US" sz="2800" dirty="0"/>
              <a:t>逻辑门的数字电路的基本计算单元</a:t>
            </a:r>
            <a:endParaRPr lang="en-US" altLang="zh-CN" sz="2800" dirty="0"/>
          </a:p>
          <a:p>
            <a:endParaRPr lang="en-US" altLang="zh-CN" sz="2800" dirty="0"/>
          </a:p>
          <a:p>
            <a:endParaRPr lang="en-US" altLang="zh-CN" sz="2800" dirty="0"/>
          </a:p>
          <a:p>
            <a:pPr>
              <a:lnSpc>
                <a:spcPct val="150000"/>
              </a:lnSpc>
            </a:pPr>
            <a:r>
              <a:rPr lang="zh-CN" altLang="en-US" sz="2800" dirty="0"/>
              <a:t>多个逻辑门组合构建的计算模块称为组合逻辑或者组合电路</a:t>
            </a:r>
          </a:p>
        </p:txBody>
      </p:sp>
      <p:sp>
        <p:nvSpPr>
          <p:cNvPr id="3" name="日期占位符 2">
            <a:extLst>
              <a:ext uri="{FF2B5EF4-FFF2-40B4-BE49-F238E27FC236}">
                <a16:creationId xmlns:a16="http://schemas.microsoft.com/office/drawing/2014/main" id="{9CFC77C1-1B47-4565-9818-394DF67BA679}"/>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0751C96D-BA17-4D34-9F09-5C10C0696D09}"/>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D101111D-47E9-4383-A4EA-A59FF2DDBBEC}"/>
              </a:ext>
            </a:extLst>
          </p:cNvPr>
          <p:cNvSpPr>
            <a:spLocks noGrp="1"/>
          </p:cNvSpPr>
          <p:nvPr>
            <p:ph type="sldNum" sz="quarter" idx="12"/>
          </p:nvPr>
        </p:nvSpPr>
        <p:spPr/>
        <p:txBody>
          <a:bodyPr/>
          <a:lstStyle/>
          <a:p>
            <a:fld id="{44AECEEE-0B0C-4847-BC36-879BD099159A}" type="slidenum">
              <a:rPr lang="zh-CN" altLang="en-US" smtClean="0"/>
              <a:t>21</a:t>
            </a:fld>
            <a:endParaRPr lang="zh-CN" altLang="en-US"/>
          </a:p>
        </p:txBody>
      </p:sp>
      <p:pic>
        <p:nvPicPr>
          <p:cNvPr id="7" name="图片 6">
            <a:extLst>
              <a:ext uri="{FF2B5EF4-FFF2-40B4-BE49-F238E27FC236}">
                <a16:creationId xmlns:a16="http://schemas.microsoft.com/office/drawing/2014/main" id="{CCC39D54-6DAF-414A-A4AB-7F59E4DB4D26}"/>
              </a:ext>
            </a:extLst>
          </p:cNvPr>
          <p:cNvPicPr>
            <a:picLocks noChangeAspect="1"/>
          </p:cNvPicPr>
          <p:nvPr/>
        </p:nvPicPr>
        <p:blipFill>
          <a:blip r:embed="rId2"/>
          <a:stretch>
            <a:fillRect/>
          </a:stretch>
        </p:blipFill>
        <p:spPr>
          <a:xfrm>
            <a:off x="2609231" y="2236370"/>
            <a:ext cx="3000375" cy="819150"/>
          </a:xfrm>
          <a:prstGeom prst="rect">
            <a:avLst/>
          </a:prstGeom>
        </p:spPr>
      </p:pic>
      <p:pic>
        <p:nvPicPr>
          <p:cNvPr id="8" name="Picture 10">
            <a:extLst>
              <a:ext uri="{FF2B5EF4-FFF2-40B4-BE49-F238E27FC236}">
                <a16:creationId xmlns:a16="http://schemas.microsoft.com/office/drawing/2014/main" id="{0CF50C01-1A4E-4020-989D-926D44C5C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200" y="4253342"/>
            <a:ext cx="3198812" cy="1671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a:extLst>
              <a:ext uri="{FF2B5EF4-FFF2-40B4-BE49-F238E27FC236}">
                <a16:creationId xmlns:a16="http://schemas.microsoft.com/office/drawing/2014/main" id="{62323F8C-DE3A-47E9-8CAF-E5F4CAC48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4527186"/>
            <a:ext cx="1590675"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575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F88639A-FC48-4CE3-8581-D656D5ED3D28}"/>
              </a:ext>
            </a:extLst>
          </p:cNvPr>
          <p:cNvSpPr>
            <a:spLocks noGrp="1"/>
          </p:cNvSpPr>
          <p:nvPr>
            <p:ph idx="1"/>
          </p:nvPr>
        </p:nvSpPr>
        <p:spPr/>
        <p:txBody>
          <a:bodyPr/>
          <a:lstStyle/>
          <a:p>
            <a:r>
              <a:rPr lang="zh-CN" altLang="en-US" sz="2800" dirty="0"/>
              <a:t>（</a:t>
            </a:r>
            <a:r>
              <a:rPr lang="en-US" altLang="zh-CN" sz="2800" dirty="0"/>
              <a:t>2</a:t>
            </a:r>
            <a:r>
              <a:rPr lang="zh-CN" altLang="en-US" sz="2800" dirty="0"/>
              <a:t>）寄存器</a:t>
            </a:r>
            <a:endParaRPr lang="en-US" altLang="zh-CN" sz="2800" dirty="0"/>
          </a:p>
          <a:p>
            <a:endParaRPr lang="en-US" altLang="zh-CN" sz="2800" dirty="0"/>
          </a:p>
          <a:p>
            <a:endParaRPr lang="en-US" altLang="zh-CN" sz="2800" dirty="0"/>
          </a:p>
          <a:p>
            <a:endParaRPr lang="en-US" altLang="zh-CN" sz="2800" dirty="0"/>
          </a:p>
          <a:p>
            <a:r>
              <a:rPr lang="zh-CN" altLang="en-US" sz="2800" dirty="0"/>
              <a:t>（</a:t>
            </a:r>
            <a:r>
              <a:rPr lang="en-US" altLang="zh-CN" sz="2800" dirty="0"/>
              <a:t>3</a:t>
            </a:r>
            <a:r>
              <a:rPr lang="zh-CN" altLang="en-US" sz="2800" dirty="0"/>
              <a:t>）时序逻辑（有限状态机</a:t>
            </a:r>
            <a:r>
              <a:rPr lang="en-US" altLang="zh-CN" dirty="0"/>
              <a:t>FSM</a:t>
            </a:r>
            <a:r>
              <a:rPr lang="zh-CN" altLang="en-US" sz="2800" dirty="0"/>
              <a:t>）</a:t>
            </a:r>
          </a:p>
        </p:txBody>
      </p:sp>
      <p:sp>
        <p:nvSpPr>
          <p:cNvPr id="3" name="日期占位符 2">
            <a:extLst>
              <a:ext uri="{FF2B5EF4-FFF2-40B4-BE49-F238E27FC236}">
                <a16:creationId xmlns:a16="http://schemas.microsoft.com/office/drawing/2014/main" id="{601FAF52-3FC4-4D80-91AC-8FFA0E3CAB09}"/>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B8BFF0D8-BE7A-4C78-9336-B052A823C155}"/>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1D91E835-DCFF-499B-A757-CFE97F5F02CA}"/>
              </a:ext>
            </a:extLst>
          </p:cNvPr>
          <p:cNvSpPr>
            <a:spLocks noGrp="1"/>
          </p:cNvSpPr>
          <p:nvPr>
            <p:ph type="sldNum" sz="quarter" idx="12"/>
          </p:nvPr>
        </p:nvSpPr>
        <p:spPr/>
        <p:txBody>
          <a:bodyPr/>
          <a:lstStyle/>
          <a:p>
            <a:fld id="{44AECEEE-0B0C-4847-BC36-879BD099159A}" type="slidenum">
              <a:rPr lang="zh-CN" altLang="en-US" smtClean="0"/>
              <a:t>22</a:t>
            </a:fld>
            <a:endParaRPr lang="zh-CN" altLang="en-US" dirty="0"/>
          </a:p>
        </p:txBody>
      </p:sp>
      <p:pic>
        <p:nvPicPr>
          <p:cNvPr id="6" name="Picture 8">
            <a:extLst>
              <a:ext uri="{FF2B5EF4-FFF2-40B4-BE49-F238E27FC236}">
                <a16:creationId xmlns:a16="http://schemas.microsoft.com/office/drawing/2014/main" id="{00BC152B-4C37-46A3-9F86-3B3119C78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1586564"/>
            <a:ext cx="25336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
            <a:extLst>
              <a:ext uri="{FF2B5EF4-FFF2-40B4-BE49-F238E27FC236}">
                <a16:creationId xmlns:a16="http://schemas.microsoft.com/office/drawing/2014/main" id="{6FDD0CB2-FF7B-4F07-9F53-1B69536B0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246" y="1786590"/>
            <a:ext cx="4733925"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A0AA4C1C-5B8D-4C4C-A5AC-F5EDDD7A7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1275" y="3692830"/>
            <a:ext cx="466725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10">
            <a:extLst>
              <a:ext uri="{FF2B5EF4-FFF2-40B4-BE49-F238E27FC236}">
                <a16:creationId xmlns:a16="http://schemas.microsoft.com/office/drawing/2014/main" id="{AC68A47A-1508-4E50-A73F-88D56E015D24}"/>
              </a:ext>
            </a:extLst>
          </p:cNvPr>
          <p:cNvSpPr txBox="1"/>
          <p:nvPr/>
        </p:nvSpPr>
        <p:spPr>
          <a:xfrm>
            <a:off x="524773" y="4022514"/>
            <a:ext cx="1774885" cy="369332"/>
          </a:xfrm>
          <a:prstGeom prst="rect">
            <a:avLst/>
          </a:prstGeom>
          <a:noFill/>
        </p:spPr>
        <p:txBody>
          <a:bodyPr wrap="square">
            <a:spAutoFit/>
          </a:bodyPr>
          <a:lstStyle/>
          <a:p>
            <a:r>
              <a:rPr lang="en-US" altLang="zh-CN" dirty="0"/>
              <a:t> </a:t>
            </a:r>
            <a:r>
              <a:rPr lang="en-US" altLang="zh-CN" dirty="0" err="1"/>
              <a:t>moore</a:t>
            </a:r>
            <a:r>
              <a:rPr lang="en-US" altLang="zh-CN" dirty="0"/>
              <a:t> machine:</a:t>
            </a:r>
            <a:endParaRPr lang="zh-CN" altLang="en-US" dirty="0"/>
          </a:p>
        </p:txBody>
      </p:sp>
    </p:spTree>
    <p:extLst>
      <p:ext uri="{BB962C8B-B14F-4D97-AF65-F5344CB8AC3E}">
        <p14:creationId xmlns:p14="http://schemas.microsoft.com/office/powerpoint/2010/main" val="3670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EC89C4-7F49-461E-97C5-DF610BA8B9A4}"/>
              </a:ext>
            </a:extLst>
          </p:cNvPr>
          <p:cNvSpPr>
            <a:spLocks noGrp="1"/>
          </p:cNvSpPr>
          <p:nvPr>
            <p:ph idx="1"/>
          </p:nvPr>
        </p:nvSpPr>
        <p:spPr>
          <a:xfrm>
            <a:off x="628649" y="548680"/>
            <a:ext cx="7886700" cy="4351338"/>
          </a:xfrm>
        </p:spPr>
        <p:txBody>
          <a:bodyPr>
            <a:normAutofit/>
          </a:bodyPr>
          <a:lstStyle/>
          <a:p>
            <a:pPr>
              <a:lnSpc>
                <a:spcPct val="150000"/>
              </a:lnSpc>
            </a:pPr>
            <a:r>
              <a:rPr lang="zh-CN" altLang="en-US" sz="2800" dirty="0"/>
              <a:t>（</a:t>
            </a:r>
            <a:r>
              <a:rPr lang="en-US" altLang="zh-CN" sz="2800" dirty="0"/>
              <a:t>4</a:t>
            </a:r>
            <a:r>
              <a:rPr lang="zh-CN" altLang="en-US" sz="2800" dirty="0"/>
              <a:t>）</a:t>
            </a:r>
            <a:r>
              <a:rPr lang="en-US" altLang="zh-CN" sz="2800" dirty="0"/>
              <a:t>CPU</a:t>
            </a:r>
            <a:r>
              <a:rPr lang="zh-CN" altLang="en-US" sz="2800" dirty="0"/>
              <a:t>中的组合电路、寄存器单元</a:t>
            </a:r>
            <a:endParaRPr lang="en-US" altLang="zh-CN" sz="2800" dirty="0"/>
          </a:p>
          <a:p>
            <a:pPr>
              <a:lnSpc>
                <a:spcPct val="150000"/>
              </a:lnSpc>
            </a:pPr>
            <a:r>
              <a:rPr lang="zh-CN" altLang="en-US" sz="2800" dirty="0"/>
              <a:t>组合电路</a:t>
            </a:r>
            <a:r>
              <a:rPr lang="en-US" altLang="zh-CN" sz="2800" dirty="0"/>
              <a:t>: </a:t>
            </a:r>
            <a:r>
              <a:rPr lang="zh-CN" altLang="en-US" sz="2800" dirty="0"/>
              <a:t>运算器</a:t>
            </a:r>
            <a:r>
              <a:rPr lang="en-US" altLang="zh-CN" sz="2800" dirty="0"/>
              <a:t>, </a:t>
            </a:r>
            <a:r>
              <a:rPr lang="zh-CN" altLang="en-US" sz="2800" dirty="0"/>
              <a:t>译码及控制电路</a:t>
            </a:r>
            <a:r>
              <a:rPr lang="en-US" altLang="zh-CN" sz="2800" dirty="0"/>
              <a:t>, </a:t>
            </a:r>
            <a:r>
              <a:rPr lang="zh-CN" altLang="en-US" sz="2800" dirty="0"/>
              <a:t>指令存储器与数据寄存器的读出电路</a:t>
            </a:r>
            <a:r>
              <a:rPr lang="en-US" altLang="zh-CN" sz="2800" dirty="0"/>
              <a:t>… </a:t>
            </a:r>
          </a:p>
          <a:p>
            <a:pPr>
              <a:lnSpc>
                <a:spcPct val="150000"/>
              </a:lnSpc>
            </a:pPr>
            <a:r>
              <a:rPr lang="en-US" altLang="zh-CN" sz="2800" dirty="0"/>
              <a:t>Y86</a:t>
            </a:r>
            <a:r>
              <a:rPr lang="zh-CN" altLang="en-US" sz="2800" dirty="0"/>
              <a:t>实现里的</a:t>
            </a:r>
            <a:r>
              <a:rPr lang="en-US" altLang="zh-CN" sz="2800" dirty="0"/>
              <a:t>ALU</a:t>
            </a:r>
          </a:p>
          <a:p>
            <a:pPr>
              <a:lnSpc>
                <a:spcPct val="150000"/>
              </a:lnSpc>
            </a:pPr>
            <a:endParaRPr lang="en-US" altLang="zh-CN" dirty="0"/>
          </a:p>
          <a:p>
            <a:pPr>
              <a:lnSpc>
                <a:spcPct val="150000"/>
              </a:lnSpc>
            </a:pPr>
            <a:endParaRPr lang="en-US" altLang="zh-CN" dirty="0"/>
          </a:p>
          <a:p>
            <a:pPr>
              <a:lnSpc>
                <a:spcPct val="150000"/>
              </a:lnSpc>
            </a:pPr>
            <a:endParaRPr lang="en-US" altLang="zh-CN" dirty="0"/>
          </a:p>
          <a:p>
            <a:pPr marL="0" indent="0">
              <a:lnSpc>
                <a:spcPct val="150000"/>
              </a:lnSpc>
              <a:buNone/>
            </a:pPr>
            <a:endParaRPr lang="zh-CN" altLang="en-US" dirty="0"/>
          </a:p>
        </p:txBody>
      </p:sp>
      <p:sp>
        <p:nvSpPr>
          <p:cNvPr id="3" name="日期占位符 2">
            <a:extLst>
              <a:ext uri="{FF2B5EF4-FFF2-40B4-BE49-F238E27FC236}">
                <a16:creationId xmlns:a16="http://schemas.microsoft.com/office/drawing/2014/main" id="{09D22815-1EFB-42E3-AFA0-90BD0442979B}"/>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D95B20DD-1437-495E-92C6-C792121BB842}"/>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BDC38C33-BC9D-4132-BA57-BCB5103AE125}"/>
              </a:ext>
            </a:extLst>
          </p:cNvPr>
          <p:cNvSpPr>
            <a:spLocks noGrp="1"/>
          </p:cNvSpPr>
          <p:nvPr>
            <p:ph type="sldNum" sz="quarter" idx="12"/>
          </p:nvPr>
        </p:nvSpPr>
        <p:spPr/>
        <p:txBody>
          <a:bodyPr/>
          <a:lstStyle/>
          <a:p>
            <a:fld id="{44AECEEE-0B0C-4847-BC36-879BD099159A}" type="slidenum">
              <a:rPr lang="zh-CN" altLang="en-US" smtClean="0"/>
              <a:t>23</a:t>
            </a:fld>
            <a:endParaRPr lang="zh-CN" altLang="en-US"/>
          </a:p>
        </p:txBody>
      </p:sp>
      <p:pic>
        <p:nvPicPr>
          <p:cNvPr id="6" name="Picture 6">
            <a:extLst>
              <a:ext uri="{FF2B5EF4-FFF2-40B4-BE49-F238E27FC236}">
                <a16:creationId xmlns:a16="http://schemas.microsoft.com/office/drawing/2014/main" id="{80283D64-A1FD-47A9-B776-EAC716FBA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280" y="3501008"/>
            <a:ext cx="6421437"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942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7B97454-7284-4651-98B9-4E7742C2DBB8}"/>
              </a:ext>
            </a:extLst>
          </p:cNvPr>
          <p:cNvSpPr>
            <a:spLocks noGrp="1"/>
          </p:cNvSpPr>
          <p:nvPr>
            <p:ph idx="1"/>
          </p:nvPr>
        </p:nvSpPr>
        <p:spPr/>
        <p:txBody>
          <a:bodyPr/>
          <a:lstStyle/>
          <a:p>
            <a:r>
              <a:rPr lang="zh-CN" altLang="en-US" sz="2800" dirty="0"/>
              <a:t>寄存器单元</a:t>
            </a:r>
            <a:r>
              <a:rPr lang="en-US" altLang="zh-CN" sz="2800" dirty="0"/>
              <a:t>: </a:t>
            </a:r>
            <a:r>
              <a:rPr lang="zh-CN" altLang="en-US" sz="2800" dirty="0"/>
              <a:t>寄存器文件</a:t>
            </a:r>
            <a:r>
              <a:rPr lang="en-US" altLang="zh-CN" sz="2800" dirty="0"/>
              <a:t>, </a:t>
            </a:r>
            <a:r>
              <a:rPr lang="zh-CN" altLang="en-US" sz="2800" dirty="0"/>
              <a:t>随机存储器</a:t>
            </a:r>
            <a:r>
              <a:rPr lang="en-US" altLang="zh-CN" sz="2800" dirty="0"/>
              <a:t>, </a:t>
            </a:r>
            <a:r>
              <a:rPr lang="zh-CN" altLang="en-US" sz="2800" dirty="0"/>
              <a:t>标志位</a:t>
            </a:r>
            <a:r>
              <a:rPr lang="en-US" altLang="zh-CN" sz="2800" dirty="0"/>
              <a:t>,  pc</a:t>
            </a:r>
            <a:r>
              <a:rPr lang="zh-CN" altLang="zh-CN" sz="2800" dirty="0"/>
              <a:t>…</a:t>
            </a:r>
            <a:endParaRPr lang="en-US" altLang="zh-CN" sz="2800" dirty="0"/>
          </a:p>
          <a:p>
            <a:r>
              <a:rPr lang="en-US" altLang="zh-CN" sz="2800" dirty="0"/>
              <a:t>Y86</a:t>
            </a:r>
            <a:r>
              <a:rPr lang="zh-CN" altLang="en-US" sz="2800" dirty="0"/>
              <a:t>实现里的双端口寄存器文件和随机存储器</a:t>
            </a:r>
            <a:endParaRPr lang="en-US" altLang="zh-CN" sz="2800" dirty="0"/>
          </a:p>
          <a:p>
            <a:endParaRPr lang="zh-CN" altLang="en-US" dirty="0"/>
          </a:p>
        </p:txBody>
      </p:sp>
      <p:sp>
        <p:nvSpPr>
          <p:cNvPr id="3" name="日期占位符 2">
            <a:extLst>
              <a:ext uri="{FF2B5EF4-FFF2-40B4-BE49-F238E27FC236}">
                <a16:creationId xmlns:a16="http://schemas.microsoft.com/office/drawing/2014/main" id="{197C5457-C2BE-4F20-8EF5-2EDB8A93CBA8}"/>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EEFA1562-3057-4442-9EBC-7A85DCAF187F}"/>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F6E53C51-F1A6-4122-ACDF-87D68E155B65}"/>
              </a:ext>
            </a:extLst>
          </p:cNvPr>
          <p:cNvSpPr>
            <a:spLocks noGrp="1"/>
          </p:cNvSpPr>
          <p:nvPr>
            <p:ph type="sldNum" sz="quarter" idx="12"/>
          </p:nvPr>
        </p:nvSpPr>
        <p:spPr/>
        <p:txBody>
          <a:bodyPr/>
          <a:lstStyle/>
          <a:p>
            <a:fld id="{44AECEEE-0B0C-4847-BC36-879BD099159A}" type="slidenum">
              <a:rPr lang="zh-CN" altLang="en-US" smtClean="0"/>
              <a:t>24</a:t>
            </a:fld>
            <a:endParaRPr lang="zh-CN" altLang="en-US"/>
          </a:p>
        </p:txBody>
      </p:sp>
      <p:pic>
        <p:nvPicPr>
          <p:cNvPr id="6" name="Picture 7">
            <a:extLst>
              <a:ext uri="{FF2B5EF4-FFF2-40B4-BE49-F238E27FC236}">
                <a16:creationId xmlns:a16="http://schemas.microsoft.com/office/drawing/2014/main" id="{6BD3E3CB-ED96-4B00-86BC-124A4DC4C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197" y="3179582"/>
            <a:ext cx="394335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a:extLst>
              <a:ext uri="{FF2B5EF4-FFF2-40B4-BE49-F238E27FC236}">
                <a16:creationId xmlns:a16="http://schemas.microsoft.com/office/drawing/2014/main" id="{B13F451A-6E30-4B18-8233-9193DE681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662" y="3179582"/>
            <a:ext cx="2314575"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420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49A8738-30AF-451E-8BD3-35763419C744}"/>
              </a:ext>
            </a:extLst>
          </p:cNvPr>
          <p:cNvSpPr>
            <a:spLocks noGrp="1"/>
          </p:cNvSpPr>
          <p:nvPr>
            <p:ph type="title"/>
          </p:nvPr>
        </p:nvSpPr>
        <p:spPr/>
        <p:txBody>
          <a:bodyPr/>
          <a:lstStyle/>
          <a:p>
            <a:r>
              <a:rPr lang="zh-CN" altLang="en-US" dirty="0"/>
              <a:t>三、指令的顺序执行</a:t>
            </a:r>
          </a:p>
        </p:txBody>
      </p:sp>
      <p:sp>
        <p:nvSpPr>
          <p:cNvPr id="7" name="内容占位符 6">
            <a:extLst>
              <a:ext uri="{FF2B5EF4-FFF2-40B4-BE49-F238E27FC236}">
                <a16:creationId xmlns:a16="http://schemas.microsoft.com/office/drawing/2014/main" id="{E92BCDC3-C033-4B81-ADED-CBDB17357094}"/>
              </a:ext>
            </a:extLst>
          </p:cNvPr>
          <p:cNvSpPr>
            <a:spLocks noGrp="1"/>
          </p:cNvSpPr>
          <p:nvPr>
            <p:ph idx="1"/>
          </p:nvPr>
        </p:nvSpPr>
        <p:spPr>
          <a:xfrm>
            <a:off x="457200" y="1182616"/>
            <a:ext cx="8229600" cy="4525963"/>
          </a:xfrm>
        </p:spPr>
        <p:txBody>
          <a:bodyPr/>
          <a:lstStyle/>
          <a:p>
            <a:pPr>
              <a:lnSpc>
                <a:spcPct val="150000"/>
              </a:lnSpc>
            </a:pPr>
            <a:r>
              <a:rPr lang="en-US" altLang="zh-CN" dirty="0"/>
              <a:t>1</a:t>
            </a:r>
            <a:r>
              <a:rPr lang="zh-CN" altLang="en-US" dirty="0"/>
              <a:t>、微操作阶段组织</a:t>
            </a:r>
            <a:endParaRPr lang="en-US" altLang="zh-CN" dirty="0"/>
          </a:p>
          <a:p>
            <a:pPr>
              <a:lnSpc>
                <a:spcPct val="150000"/>
              </a:lnSpc>
            </a:pPr>
            <a:r>
              <a:rPr lang="zh-CN" altLang="en-US" dirty="0"/>
              <a:t>将微操作组织成所有指令都遵循的统一阶段序列</a:t>
            </a:r>
            <a:endParaRPr lang="en-US" altLang="zh-CN" dirty="0"/>
          </a:p>
          <a:p>
            <a:pPr lvl="1">
              <a:lnSpc>
                <a:spcPct val="150000"/>
              </a:lnSpc>
            </a:pPr>
            <a:r>
              <a:rPr lang="zh-CN" altLang="en-US" dirty="0"/>
              <a:t>结构上简单一致</a:t>
            </a:r>
            <a:r>
              <a:rPr lang="en-US" altLang="zh-CN" dirty="0"/>
              <a:t>, </a:t>
            </a:r>
            <a:r>
              <a:rPr lang="zh-CN" altLang="en-US" dirty="0"/>
              <a:t>降低复杂度</a:t>
            </a:r>
            <a:r>
              <a:rPr lang="en-US" altLang="zh-CN" dirty="0"/>
              <a:t>, </a:t>
            </a:r>
            <a:r>
              <a:rPr lang="zh-CN" altLang="en-US" dirty="0"/>
              <a:t>提高硬件利用率</a:t>
            </a:r>
            <a:endParaRPr lang="en-US" altLang="zh-CN" dirty="0"/>
          </a:p>
          <a:p>
            <a:pPr lvl="1">
              <a:lnSpc>
                <a:spcPct val="150000"/>
              </a:lnSpc>
            </a:pPr>
            <a:r>
              <a:rPr lang="zh-CN" altLang="en-US" dirty="0"/>
              <a:t>有利于采用流水线方式的实现</a:t>
            </a:r>
            <a:endParaRPr lang="en-US" altLang="zh-CN" dirty="0"/>
          </a:p>
          <a:p>
            <a:pPr>
              <a:lnSpc>
                <a:spcPct val="150000"/>
              </a:lnSpc>
            </a:pPr>
            <a:r>
              <a:rPr lang="zh-CN" altLang="en-US" dirty="0"/>
              <a:t>一个</a:t>
            </a:r>
            <a:r>
              <a:rPr lang="en-US" altLang="zh-CN" dirty="0"/>
              <a:t>6</a:t>
            </a:r>
            <a:r>
              <a:rPr lang="zh-CN" altLang="en-US" dirty="0"/>
              <a:t>阶段的框架</a:t>
            </a:r>
            <a:endParaRPr lang="en-US" altLang="zh-CN" dirty="0"/>
          </a:p>
          <a:p>
            <a:pPr>
              <a:lnSpc>
                <a:spcPct val="150000"/>
              </a:lnSpc>
            </a:pPr>
            <a:endParaRPr lang="zh-CN" altLang="en-US" dirty="0"/>
          </a:p>
          <a:p>
            <a:pPr>
              <a:lnSpc>
                <a:spcPct val="150000"/>
              </a:lnSpc>
            </a:pPr>
            <a:endParaRPr lang="zh-CN" altLang="en-US" dirty="0"/>
          </a:p>
        </p:txBody>
      </p:sp>
      <p:sp>
        <p:nvSpPr>
          <p:cNvPr id="3" name="日期占位符 2">
            <a:extLst>
              <a:ext uri="{FF2B5EF4-FFF2-40B4-BE49-F238E27FC236}">
                <a16:creationId xmlns:a16="http://schemas.microsoft.com/office/drawing/2014/main" id="{F6ADB625-554F-410F-8E24-B7BADBBC3A27}"/>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AB9289C3-9930-45B5-B31D-8F92A6467584}"/>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1325657D-A0EE-4968-9E87-B469848781B2}"/>
              </a:ext>
            </a:extLst>
          </p:cNvPr>
          <p:cNvSpPr>
            <a:spLocks noGrp="1"/>
          </p:cNvSpPr>
          <p:nvPr>
            <p:ph type="sldNum" sz="quarter" idx="12"/>
          </p:nvPr>
        </p:nvSpPr>
        <p:spPr/>
        <p:txBody>
          <a:bodyPr/>
          <a:lstStyle/>
          <a:p>
            <a:fld id="{44AECEEE-0B0C-4847-BC36-879BD099159A}" type="slidenum">
              <a:rPr lang="zh-CN" altLang="en-US" smtClean="0"/>
              <a:t>25</a:t>
            </a:fld>
            <a:endParaRPr lang="zh-CN" altLang="en-US"/>
          </a:p>
        </p:txBody>
      </p:sp>
      <p:pic>
        <p:nvPicPr>
          <p:cNvPr id="8" name="Picture 8">
            <a:extLst>
              <a:ext uri="{FF2B5EF4-FFF2-40B4-BE49-F238E27FC236}">
                <a16:creationId xmlns:a16="http://schemas.microsoft.com/office/drawing/2014/main" id="{970170FD-1B26-403F-A325-0AEC2B5DE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4581128"/>
            <a:ext cx="4200525"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663788"/>
      </p:ext>
    </p:extLst>
  </p:cSld>
  <p:clrMapOvr>
    <a:masterClrMapping/>
  </p:clrMapOvr>
  <p:transition spd="slow" advTm="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21206"/>
            <a:ext cx="8229600" cy="5015588"/>
          </a:xfrm>
        </p:spPr>
        <p:txBody>
          <a:bodyPr>
            <a:normAutofit lnSpcReduction="10000"/>
          </a:bodyPr>
          <a:lstStyle/>
          <a:p>
            <a:pPr>
              <a:lnSpc>
                <a:spcPct val="150000"/>
              </a:lnSpc>
            </a:pPr>
            <a:r>
              <a:rPr lang="en-US" altLang="zh-CN" b="1" dirty="0"/>
              <a:t>2</a:t>
            </a:r>
            <a:r>
              <a:rPr lang="zh-CN" altLang="en-US" dirty="0"/>
              <a:t>、各阶段执行操作</a:t>
            </a:r>
            <a:endParaRPr lang="en-US" altLang="zh-CN" b="1" dirty="0"/>
          </a:p>
          <a:p>
            <a:pPr>
              <a:lnSpc>
                <a:spcPct val="150000"/>
              </a:lnSpc>
            </a:pPr>
            <a:r>
              <a:rPr lang="zh-CN" altLang="en-US" b="1" dirty="0"/>
              <a:t>取指阶段执行操作</a:t>
            </a:r>
            <a:endParaRPr lang="en-US" altLang="zh-CN" b="1" dirty="0"/>
          </a:p>
          <a:p>
            <a:pPr lvl="1">
              <a:lnSpc>
                <a:spcPct val="150000"/>
              </a:lnSpc>
            </a:pPr>
            <a:r>
              <a:rPr lang="zh-CN" altLang="en-US" b="0" dirty="0"/>
              <a:t>取出指令代码（</a:t>
            </a:r>
            <a:r>
              <a:rPr lang="en-US" altLang="zh-CN" b="0" dirty="0" err="1"/>
              <a:t>icode</a:t>
            </a:r>
            <a:r>
              <a:rPr lang="zh-CN" altLang="en-US" b="0" dirty="0"/>
              <a:t>）与指令功能（</a:t>
            </a:r>
            <a:r>
              <a:rPr lang="en-US" altLang="zh-CN" b="0" dirty="0" err="1"/>
              <a:t>ifun</a:t>
            </a:r>
            <a:r>
              <a:rPr lang="zh-CN" altLang="en-US" b="0" dirty="0"/>
              <a:t>）</a:t>
            </a:r>
            <a:endParaRPr lang="en-US" altLang="zh-CN" b="0" dirty="0"/>
          </a:p>
          <a:p>
            <a:pPr lvl="1">
              <a:lnSpc>
                <a:spcPct val="150000"/>
              </a:lnSpc>
            </a:pPr>
            <a:r>
              <a:rPr lang="zh-CN" altLang="en-US" b="0" dirty="0"/>
              <a:t>寄存器指示符</a:t>
            </a:r>
            <a:r>
              <a:rPr lang="en-US" altLang="zh-CN" b="0" dirty="0" err="1"/>
              <a:t>rA</a:t>
            </a:r>
            <a:r>
              <a:rPr lang="zh-CN" altLang="en-US" b="0" dirty="0"/>
              <a:t>和</a:t>
            </a:r>
            <a:r>
              <a:rPr lang="en-US" altLang="zh-CN" b="0" dirty="0" err="1"/>
              <a:t>rB</a:t>
            </a:r>
            <a:endParaRPr lang="en-US" altLang="zh-CN" b="0" dirty="0"/>
          </a:p>
          <a:p>
            <a:pPr lvl="1">
              <a:lnSpc>
                <a:spcPct val="150000"/>
              </a:lnSpc>
            </a:pPr>
            <a:r>
              <a:rPr lang="zh-CN" altLang="en-US" b="0" dirty="0"/>
              <a:t>常数</a:t>
            </a:r>
            <a:r>
              <a:rPr lang="en-US" altLang="zh-CN" b="0" dirty="0" err="1"/>
              <a:t>valC</a:t>
            </a:r>
            <a:endParaRPr lang="en-US" altLang="zh-CN" b="0" dirty="0"/>
          </a:p>
          <a:p>
            <a:pPr lvl="1">
              <a:lnSpc>
                <a:spcPct val="150000"/>
              </a:lnSpc>
            </a:pPr>
            <a:r>
              <a:rPr lang="zh-CN" altLang="en-US" b="0" dirty="0"/>
              <a:t>计算下一条指令的地址</a:t>
            </a:r>
            <a:r>
              <a:rPr lang="en-US" altLang="zh-CN" b="0" dirty="0" err="1"/>
              <a:t>valP</a:t>
            </a:r>
            <a:r>
              <a:rPr lang="zh-CN" altLang="en-US" b="0" dirty="0"/>
              <a:t>、</a:t>
            </a:r>
            <a:endParaRPr lang="en-US" altLang="zh-CN" b="0" dirty="0"/>
          </a:p>
          <a:p>
            <a:pPr>
              <a:lnSpc>
                <a:spcPct val="150000"/>
              </a:lnSpc>
            </a:pPr>
            <a:r>
              <a:rPr lang="zh-CN" altLang="en-US" b="1" dirty="0"/>
              <a:t>译码阶段的操作</a:t>
            </a:r>
            <a:endParaRPr lang="en-US" altLang="zh-CN" b="1" dirty="0"/>
          </a:p>
          <a:p>
            <a:pPr lvl="1">
              <a:lnSpc>
                <a:spcPct val="150000"/>
              </a:lnSpc>
            </a:pPr>
            <a:r>
              <a:rPr lang="zh-CN" altLang="en-US" b="0" dirty="0"/>
              <a:t>从寄存器文件中读取操作数得到</a:t>
            </a:r>
            <a:r>
              <a:rPr lang="en-US" altLang="zh-CN" b="0" dirty="0" err="1"/>
              <a:t>valA</a:t>
            </a:r>
            <a:r>
              <a:rPr lang="zh-CN" altLang="en-US" b="0" dirty="0"/>
              <a:t>与</a:t>
            </a:r>
            <a:r>
              <a:rPr lang="en-US" altLang="zh-CN" b="0" dirty="0" err="1"/>
              <a:t>valB</a:t>
            </a:r>
            <a:endParaRPr lang="en-US" altLang="zh-CN" b="0" dirty="0"/>
          </a:p>
        </p:txBody>
      </p:sp>
      <p:sp>
        <p:nvSpPr>
          <p:cNvPr id="4" name="日期占位符 3"/>
          <p:cNvSpPr>
            <a:spLocks noGrp="1"/>
          </p:cNvSpPr>
          <p:nvPr>
            <p:ph type="dt" sz="half" idx="10"/>
          </p:nvPr>
        </p:nvSpPr>
        <p:spPr/>
        <p:txBody>
          <a:bodyPr/>
          <a:lstStyle/>
          <a:p>
            <a:fld id="{B566CD09-7CED-4903-87F4-32BF25D5CAFD}"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dirty="0">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26</a:t>
            </a:fld>
            <a:endParaRPr lang="zh-CN" altLang="en-US" dirty="0">
              <a:solidFill>
                <a:prstClr val="black">
                  <a:tint val="75000"/>
                </a:prstClr>
              </a:solidFill>
            </a:endParaRPr>
          </a:p>
        </p:txBody>
      </p:sp>
      <p:pic>
        <p:nvPicPr>
          <p:cNvPr id="7" name="图片 6">
            <a:extLst>
              <a:ext uri="{FF2B5EF4-FFF2-40B4-BE49-F238E27FC236}">
                <a16:creationId xmlns:a16="http://schemas.microsoft.com/office/drawing/2014/main" id="{95FA402A-AF2C-46D8-A988-2BD55C5047CC}"/>
              </a:ext>
            </a:extLst>
          </p:cNvPr>
          <p:cNvPicPr>
            <a:picLocks noChangeAspect="1"/>
          </p:cNvPicPr>
          <p:nvPr/>
        </p:nvPicPr>
        <p:blipFill>
          <a:blip r:embed="rId2"/>
          <a:stretch>
            <a:fillRect/>
          </a:stretch>
        </p:blipFill>
        <p:spPr>
          <a:xfrm>
            <a:off x="5940152" y="2924944"/>
            <a:ext cx="3036071" cy="2359356"/>
          </a:xfrm>
          <a:prstGeom prst="rect">
            <a:avLst/>
          </a:prstGeom>
        </p:spPr>
      </p:pic>
    </p:spTree>
    <p:extLst>
      <p:ext uri="{BB962C8B-B14F-4D97-AF65-F5344CB8AC3E}">
        <p14:creationId xmlns:p14="http://schemas.microsoft.com/office/powerpoint/2010/main" val="3583147802"/>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052736"/>
            <a:ext cx="8229600" cy="4525963"/>
          </a:xfrm>
        </p:spPr>
        <p:txBody>
          <a:bodyPr>
            <a:normAutofit fontScale="85000" lnSpcReduction="10000"/>
          </a:bodyPr>
          <a:lstStyle/>
          <a:p>
            <a:pPr>
              <a:lnSpc>
                <a:spcPct val="150000"/>
              </a:lnSpc>
            </a:pPr>
            <a:r>
              <a:rPr lang="zh-CN" altLang="en-US" b="0" dirty="0"/>
              <a:t>执行阶段的操作</a:t>
            </a:r>
            <a:endParaRPr lang="en-US" altLang="zh-CN" b="0" dirty="0"/>
          </a:p>
          <a:p>
            <a:pPr lvl="1">
              <a:lnSpc>
                <a:spcPct val="150000"/>
              </a:lnSpc>
            </a:pPr>
            <a:r>
              <a:rPr lang="en-US" altLang="zh-CN" b="0" dirty="0"/>
              <a:t>ALU</a:t>
            </a:r>
            <a:r>
              <a:rPr lang="zh-CN" altLang="en-US" b="0" dirty="0"/>
              <a:t>（算术逻辑单元）指明指令执行的操作，得到</a:t>
            </a:r>
            <a:r>
              <a:rPr lang="en-US" altLang="zh-CN" b="0" dirty="0" err="1"/>
              <a:t>valE</a:t>
            </a:r>
            <a:endParaRPr lang="en-US" altLang="zh-CN" b="0" dirty="0"/>
          </a:p>
          <a:p>
            <a:pPr>
              <a:lnSpc>
                <a:spcPct val="150000"/>
              </a:lnSpc>
            </a:pPr>
            <a:r>
              <a:rPr lang="zh-CN" altLang="en-US" b="0" dirty="0"/>
              <a:t>访存阶段执行的操作</a:t>
            </a:r>
            <a:endParaRPr lang="en-US" altLang="zh-CN" b="0" dirty="0"/>
          </a:p>
          <a:p>
            <a:pPr lvl="1">
              <a:lnSpc>
                <a:spcPct val="150000"/>
              </a:lnSpc>
            </a:pPr>
            <a:r>
              <a:rPr lang="zh-CN" altLang="en-US" b="0" dirty="0"/>
              <a:t>见数据写入内存或者从内存读入数据</a:t>
            </a:r>
            <a:endParaRPr lang="en-US" altLang="zh-CN" b="0" dirty="0"/>
          </a:p>
          <a:p>
            <a:pPr>
              <a:lnSpc>
                <a:spcPct val="150000"/>
              </a:lnSpc>
            </a:pPr>
            <a:r>
              <a:rPr lang="zh-CN" altLang="en-US" b="0" dirty="0"/>
              <a:t>写回阶段执行操作</a:t>
            </a:r>
            <a:endParaRPr lang="en-US" altLang="zh-CN" b="0" dirty="0"/>
          </a:p>
          <a:p>
            <a:pPr lvl="1">
              <a:lnSpc>
                <a:spcPct val="150000"/>
              </a:lnSpc>
            </a:pPr>
            <a:r>
              <a:rPr lang="zh-CN" altLang="en-US" b="0" dirty="0"/>
              <a:t>将结果写回到寄存器文件</a:t>
            </a:r>
            <a:endParaRPr lang="en-US" altLang="zh-CN" b="0" dirty="0"/>
          </a:p>
          <a:p>
            <a:pPr>
              <a:lnSpc>
                <a:spcPct val="150000"/>
              </a:lnSpc>
            </a:pPr>
            <a:r>
              <a:rPr lang="zh-CN" altLang="en-US" b="0" dirty="0"/>
              <a:t>更新</a:t>
            </a:r>
            <a:endParaRPr lang="en-US" altLang="zh-CN" b="0" dirty="0"/>
          </a:p>
          <a:p>
            <a:pPr lvl="1">
              <a:lnSpc>
                <a:spcPct val="150000"/>
              </a:lnSpc>
            </a:pPr>
            <a:r>
              <a:rPr lang="zh-CN" altLang="en-US" b="0" dirty="0"/>
              <a:t>将</a:t>
            </a:r>
            <a:r>
              <a:rPr lang="en-US" altLang="zh-CN" b="0" dirty="0"/>
              <a:t>PC</a:t>
            </a:r>
            <a:r>
              <a:rPr lang="zh-CN" altLang="en-US" b="0" dirty="0"/>
              <a:t>设置为下一条指令的地址</a:t>
            </a:r>
            <a:endParaRPr lang="en-US" altLang="zh-CN" b="0" dirty="0"/>
          </a:p>
          <a:p>
            <a:pPr lvl="1">
              <a:lnSpc>
                <a:spcPct val="150000"/>
              </a:lnSpc>
            </a:pPr>
            <a:endParaRPr lang="en-US" altLang="zh-CN" b="1" dirty="0"/>
          </a:p>
          <a:p>
            <a:pPr>
              <a:lnSpc>
                <a:spcPct val="150000"/>
              </a:lnSpc>
            </a:pPr>
            <a:endParaRPr lang="en-US" altLang="zh-CN" b="1" dirty="0"/>
          </a:p>
        </p:txBody>
      </p:sp>
      <p:sp>
        <p:nvSpPr>
          <p:cNvPr id="4" name="日期占位符 3"/>
          <p:cNvSpPr>
            <a:spLocks noGrp="1"/>
          </p:cNvSpPr>
          <p:nvPr>
            <p:ph type="dt" sz="half" idx="10"/>
          </p:nvPr>
        </p:nvSpPr>
        <p:spPr/>
        <p:txBody>
          <a:bodyPr/>
          <a:lstStyle/>
          <a:p>
            <a:fld id="{567D42BB-5932-4DBB-89F0-E327F94AA798}"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27</a:t>
            </a:fld>
            <a:endParaRPr lang="zh-CN" altLang="en-US">
              <a:solidFill>
                <a:prstClr val="black">
                  <a:tint val="75000"/>
                </a:prstClr>
              </a:solidFill>
            </a:endParaRPr>
          </a:p>
        </p:txBody>
      </p:sp>
      <p:pic>
        <p:nvPicPr>
          <p:cNvPr id="2" name="图片 1">
            <a:extLst>
              <a:ext uri="{FF2B5EF4-FFF2-40B4-BE49-F238E27FC236}">
                <a16:creationId xmlns:a16="http://schemas.microsoft.com/office/drawing/2014/main" id="{DC005CA0-8289-4F3A-9A87-48AB7123ED8E}"/>
              </a:ext>
            </a:extLst>
          </p:cNvPr>
          <p:cNvPicPr>
            <a:picLocks noChangeAspect="1"/>
          </p:cNvPicPr>
          <p:nvPr/>
        </p:nvPicPr>
        <p:blipFill>
          <a:blip r:embed="rId2"/>
          <a:stretch>
            <a:fillRect/>
          </a:stretch>
        </p:blipFill>
        <p:spPr>
          <a:xfrm>
            <a:off x="5705558" y="2132856"/>
            <a:ext cx="3438442" cy="3999323"/>
          </a:xfrm>
          <a:prstGeom prst="rect">
            <a:avLst/>
          </a:prstGeom>
        </p:spPr>
      </p:pic>
    </p:spTree>
    <p:extLst>
      <p:ext uri="{BB962C8B-B14F-4D97-AF65-F5344CB8AC3E}">
        <p14:creationId xmlns:p14="http://schemas.microsoft.com/office/powerpoint/2010/main" val="231632870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F25C3-77CC-4265-B95C-A8CB67D7CAEA}"/>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9D683446-CAB8-4D05-90BA-06D33E0506FB}"/>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9CFD2BAE-C8F8-46B5-A210-C461FB4E2FEC}"/>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8573A33B-3915-4BF9-AF6A-FA27487B2405}"/>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28</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7C2E9F29-489A-4DE7-A87E-FA20ED8730D8}"/>
              </a:ext>
            </a:extLst>
          </p:cNvPr>
          <p:cNvPicPr>
            <a:picLocks noChangeAspect="1"/>
          </p:cNvPicPr>
          <p:nvPr/>
        </p:nvPicPr>
        <p:blipFill>
          <a:blip r:embed="rId2"/>
          <a:stretch>
            <a:fillRect/>
          </a:stretch>
        </p:blipFill>
        <p:spPr>
          <a:xfrm>
            <a:off x="390107" y="1412776"/>
            <a:ext cx="8423473" cy="3901110"/>
          </a:xfrm>
          <a:prstGeom prst="rect">
            <a:avLst/>
          </a:prstGeom>
        </p:spPr>
      </p:pic>
    </p:spTree>
    <p:extLst>
      <p:ext uri="{BB962C8B-B14F-4D97-AF65-F5344CB8AC3E}">
        <p14:creationId xmlns:p14="http://schemas.microsoft.com/office/powerpoint/2010/main" val="3377076053"/>
      </p:ext>
    </p:extLst>
  </p:cSld>
  <p:clrMapOvr>
    <a:masterClrMapping/>
  </p:clrMapOvr>
  <p:transition spd="slow" advTm="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914B9423-3D17-406F-8B0A-E61CD2D85641}"/>
              </a:ext>
            </a:extLst>
          </p:cNvPr>
          <p:cNvSpPr>
            <a:spLocks noGrp="1"/>
          </p:cNvSpPr>
          <p:nvPr>
            <p:ph idx="1"/>
          </p:nvPr>
        </p:nvSpPr>
        <p:spPr>
          <a:xfrm>
            <a:off x="476083" y="908720"/>
            <a:ext cx="8229600" cy="4525963"/>
          </a:xfrm>
        </p:spPr>
        <p:txBody>
          <a:bodyPr/>
          <a:lstStyle/>
          <a:p>
            <a:r>
              <a:rPr lang="en-US" altLang="zh-CN" dirty="0"/>
              <a:t>3</a:t>
            </a:r>
            <a:r>
              <a:rPr lang="zh-CN" altLang="en-US" dirty="0"/>
              <a:t>、指令执行的操作</a:t>
            </a:r>
            <a:endParaRPr lang="en-US" altLang="zh-CN" dirty="0"/>
          </a:p>
          <a:p>
            <a:r>
              <a:rPr lang="zh-CN" altLang="en-US" dirty="0"/>
              <a:t>（</a:t>
            </a:r>
            <a:r>
              <a:rPr lang="en-US" altLang="zh-CN" dirty="0"/>
              <a:t>1</a:t>
            </a:r>
            <a:r>
              <a:rPr lang="zh-CN" altLang="en-US" dirty="0"/>
              <a:t>）</a:t>
            </a:r>
            <a:r>
              <a:rPr lang="zh-CN" altLang="en-US" b="0" dirty="0"/>
              <a:t>整数运算及传送类指令</a:t>
            </a:r>
            <a:endParaRPr lang="en-US" altLang="zh-CN" b="0" dirty="0"/>
          </a:p>
          <a:p>
            <a:endParaRPr lang="zh-CN" altLang="en-US" dirty="0"/>
          </a:p>
        </p:txBody>
      </p:sp>
      <p:sp>
        <p:nvSpPr>
          <p:cNvPr id="4" name="日期占位符 3"/>
          <p:cNvSpPr>
            <a:spLocks noGrp="1"/>
          </p:cNvSpPr>
          <p:nvPr>
            <p:ph type="dt" sz="half" idx="10"/>
          </p:nvPr>
        </p:nvSpPr>
        <p:spPr/>
        <p:txBody>
          <a:bodyPr/>
          <a:lstStyle/>
          <a:p>
            <a:fld id="{635E5207-41FC-46E0-9E29-179A929C120E}"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29</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4B2B168D-9198-468E-BFDC-90E149BED2B0}"/>
              </a:ext>
            </a:extLst>
          </p:cNvPr>
          <p:cNvPicPr>
            <a:picLocks noChangeAspect="1"/>
          </p:cNvPicPr>
          <p:nvPr/>
        </p:nvPicPr>
        <p:blipFill>
          <a:blip r:embed="rId2"/>
          <a:stretch>
            <a:fillRect/>
          </a:stretch>
        </p:blipFill>
        <p:spPr>
          <a:xfrm>
            <a:off x="772944" y="1967978"/>
            <a:ext cx="7598112" cy="3987521"/>
          </a:xfrm>
          <a:prstGeom prst="rect">
            <a:avLst/>
          </a:prstGeom>
        </p:spPr>
      </p:pic>
    </p:spTree>
    <p:extLst>
      <p:ext uri="{BB962C8B-B14F-4D97-AF65-F5344CB8AC3E}">
        <p14:creationId xmlns:p14="http://schemas.microsoft.com/office/powerpoint/2010/main" val="84426701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339752" y="2708920"/>
            <a:ext cx="8229600" cy="1440160"/>
          </a:xfrm>
        </p:spPr>
        <p:txBody>
          <a:bodyPr>
            <a:noAutofit/>
          </a:bodyPr>
          <a:lstStyle/>
          <a:p>
            <a:pPr>
              <a:lnSpc>
                <a:spcPct val="150000"/>
              </a:lnSpc>
            </a:pPr>
            <a:r>
              <a:rPr lang="zh-CN" altLang="en-US" b="1" dirty="0">
                <a:latin typeface="仿宋" panose="02010609060101010101" pitchFamily="49" charset="-122"/>
                <a:ea typeface="仿宋" panose="02010609060101010101" pitchFamily="49" charset="-122"/>
              </a:rPr>
              <a:t>处理器如何执行指令？</a:t>
            </a:r>
            <a:endParaRPr lang="en-US" altLang="zh-CN" b="1" dirty="0">
              <a:latin typeface="仿宋" panose="02010609060101010101" pitchFamily="49" charset="-122"/>
              <a:ea typeface="仿宋" panose="02010609060101010101" pitchFamily="49" charset="-122"/>
            </a:endParaRPr>
          </a:p>
          <a:p>
            <a:pPr marL="0" indent="0">
              <a:lnSpc>
                <a:spcPct val="150000"/>
              </a:lnSpc>
              <a:buNone/>
            </a:pPr>
            <a:endParaRPr lang="en-US" altLang="zh-CN" b="1" dirty="0">
              <a:latin typeface="仿宋" panose="02010609060101010101" pitchFamily="49" charset="-122"/>
              <a:ea typeface="仿宋" panose="02010609060101010101" pitchFamily="49" charset="-122"/>
            </a:endParaRPr>
          </a:p>
          <a:p>
            <a:pPr>
              <a:lnSpc>
                <a:spcPct val="150000"/>
              </a:lnSpc>
            </a:pPr>
            <a:endParaRPr lang="zh-CN" altLang="en-US" b="1" dirty="0">
              <a:latin typeface="仿宋" panose="02010609060101010101" pitchFamily="49" charset="-122"/>
              <a:ea typeface="仿宋" panose="02010609060101010101" pitchFamily="49" charset="-122"/>
            </a:endParaRPr>
          </a:p>
        </p:txBody>
      </p:sp>
      <p:sp>
        <p:nvSpPr>
          <p:cNvPr id="4" name="日期占位符 3"/>
          <p:cNvSpPr>
            <a:spLocks noGrp="1"/>
          </p:cNvSpPr>
          <p:nvPr>
            <p:ph type="dt" sz="half" idx="10"/>
          </p:nvPr>
        </p:nvSpPr>
        <p:spPr/>
        <p:txBody>
          <a:bodyPr/>
          <a:lstStyle/>
          <a:p>
            <a:fld id="{3DEA5368-F84C-4558-8BC5-6DDF73E307D6}"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a:t>
            </a:fld>
            <a:endParaRPr lang="zh-CN" altLang="en-US">
              <a:solidFill>
                <a:prstClr val="black">
                  <a:tint val="75000"/>
                </a:prstClr>
              </a:solidFill>
            </a:endParaRPr>
          </a:p>
        </p:txBody>
      </p:sp>
    </p:spTree>
    <p:extLst>
      <p:ext uri="{BB962C8B-B14F-4D97-AF65-F5344CB8AC3E}">
        <p14:creationId xmlns:p14="http://schemas.microsoft.com/office/powerpoint/2010/main" val="2716420019"/>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E75C411-690B-40B2-9155-13275820F913}"/>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9011B4AD-43D6-4874-BB12-C7B4ACD13AB1}"/>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5BC7A907-548F-48A6-A476-87F495F32A2B}"/>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30</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CD712D33-A132-424D-AA3A-9B8C2CB0D446}"/>
              </a:ext>
            </a:extLst>
          </p:cNvPr>
          <p:cNvPicPr>
            <a:picLocks noChangeAspect="1"/>
          </p:cNvPicPr>
          <p:nvPr/>
        </p:nvPicPr>
        <p:blipFill>
          <a:blip r:embed="rId2"/>
          <a:stretch>
            <a:fillRect/>
          </a:stretch>
        </p:blipFill>
        <p:spPr>
          <a:xfrm>
            <a:off x="729010" y="980728"/>
            <a:ext cx="7685979" cy="4601691"/>
          </a:xfrm>
          <a:prstGeom prst="rect">
            <a:avLst/>
          </a:prstGeom>
        </p:spPr>
      </p:pic>
    </p:spTree>
    <p:extLst>
      <p:ext uri="{BB962C8B-B14F-4D97-AF65-F5344CB8AC3E}">
        <p14:creationId xmlns:p14="http://schemas.microsoft.com/office/powerpoint/2010/main" val="2822199249"/>
      </p:ext>
    </p:extLst>
  </p:cSld>
  <p:clrMapOvr>
    <a:masterClrMapping/>
  </p:clrMapOvr>
  <p:transition spd="slow"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2803D8E-9515-4B8F-A77B-3CF5786971D9}"/>
              </a:ext>
            </a:extLst>
          </p:cNvPr>
          <p:cNvSpPr>
            <a:spLocks noGrp="1"/>
          </p:cNvSpPr>
          <p:nvPr>
            <p:ph idx="1"/>
          </p:nvPr>
        </p:nvSpPr>
        <p:spPr>
          <a:xfrm>
            <a:off x="457200" y="836712"/>
            <a:ext cx="8229600" cy="4525963"/>
          </a:xfrm>
        </p:spPr>
        <p:txBody>
          <a:bodyPr/>
          <a:lstStyle/>
          <a:p>
            <a:r>
              <a:rPr lang="en-US" altLang="zh-CN" dirty="0"/>
              <a:t>load-store </a:t>
            </a:r>
            <a:r>
              <a:rPr lang="zh-CN" altLang="en-US" dirty="0"/>
              <a:t>访存指令</a:t>
            </a:r>
          </a:p>
        </p:txBody>
      </p:sp>
      <p:sp>
        <p:nvSpPr>
          <p:cNvPr id="4" name="日期占位符 3">
            <a:extLst>
              <a:ext uri="{FF2B5EF4-FFF2-40B4-BE49-F238E27FC236}">
                <a16:creationId xmlns:a16="http://schemas.microsoft.com/office/drawing/2014/main" id="{E2419769-2840-4E04-B8AA-D0902B05C3BB}"/>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20F47CEE-AC1A-40E0-9691-52C19E9647CF}"/>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8FA02554-B848-434F-995A-5B85519EEC57}"/>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31</a:t>
            </a:fld>
            <a:endParaRPr lang="zh-CN" altLang="en-US">
              <a:solidFill>
                <a:prstClr val="black">
                  <a:tint val="75000"/>
                </a:prstClr>
              </a:solidFill>
            </a:endParaRPr>
          </a:p>
        </p:txBody>
      </p:sp>
      <p:pic>
        <p:nvPicPr>
          <p:cNvPr id="9" name="图片 8">
            <a:extLst>
              <a:ext uri="{FF2B5EF4-FFF2-40B4-BE49-F238E27FC236}">
                <a16:creationId xmlns:a16="http://schemas.microsoft.com/office/drawing/2014/main" id="{DFA0401E-5FD9-46E7-8B7F-74C85CF024B5}"/>
              </a:ext>
            </a:extLst>
          </p:cNvPr>
          <p:cNvPicPr>
            <a:picLocks noChangeAspect="1"/>
          </p:cNvPicPr>
          <p:nvPr/>
        </p:nvPicPr>
        <p:blipFill>
          <a:blip r:embed="rId2"/>
          <a:stretch>
            <a:fillRect/>
          </a:stretch>
        </p:blipFill>
        <p:spPr>
          <a:xfrm>
            <a:off x="1115616" y="1554334"/>
            <a:ext cx="6912768" cy="4466954"/>
          </a:xfrm>
          <a:prstGeom prst="rect">
            <a:avLst/>
          </a:prstGeom>
        </p:spPr>
      </p:pic>
    </p:spTree>
    <p:extLst>
      <p:ext uri="{BB962C8B-B14F-4D97-AF65-F5344CB8AC3E}">
        <p14:creationId xmlns:p14="http://schemas.microsoft.com/office/powerpoint/2010/main" val="4020321123"/>
      </p:ext>
    </p:extLst>
  </p:cSld>
  <p:clrMapOvr>
    <a:masterClrMapping/>
  </p:clrMapOvr>
  <p:transition spd="slow"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191AD-1FE9-4BBB-A165-8C8D75D84D2F}"/>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CBEEF872-90C5-4220-B950-22F63552BAD2}"/>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85856644-B854-47B6-AFD1-C2B46CA8B769}"/>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DDAE453A-2D05-49DC-A4AF-AFE82B88D4F5}"/>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32</a:t>
            </a:fld>
            <a:endParaRPr lang="zh-CN" altLang="en-US">
              <a:solidFill>
                <a:prstClr val="black">
                  <a:tint val="75000"/>
                </a:prstClr>
              </a:solidFill>
            </a:endParaRPr>
          </a:p>
        </p:txBody>
      </p:sp>
      <p:pic>
        <p:nvPicPr>
          <p:cNvPr id="7" name="图片 6">
            <a:extLst>
              <a:ext uri="{FF2B5EF4-FFF2-40B4-BE49-F238E27FC236}">
                <a16:creationId xmlns:a16="http://schemas.microsoft.com/office/drawing/2014/main" id="{D55E79EC-023A-4B48-AB68-72C0949C5018}"/>
              </a:ext>
            </a:extLst>
          </p:cNvPr>
          <p:cNvPicPr>
            <a:picLocks noChangeAspect="1"/>
          </p:cNvPicPr>
          <p:nvPr/>
        </p:nvPicPr>
        <p:blipFill>
          <a:blip r:embed="rId2"/>
          <a:stretch>
            <a:fillRect/>
          </a:stretch>
        </p:blipFill>
        <p:spPr>
          <a:xfrm>
            <a:off x="777265" y="1484784"/>
            <a:ext cx="7589469" cy="3888432"/>
          </a:xfrm>
          <a:prstGeom prst="rect">
            <a:avLst/>
          </a:prstGeom>
        </p:spPr>
      </p:pic>
    </p:spTree>
    <p:extLst>
      <p:ext uri="{BB962C8B-B14F-4D97-AF65-F5344CB8AC3E}">
        <p14:creationId xmlns:p14="http://schemas.microsoft.com/office/powerpoint/2010/main" val="2427094126"/>
      </p:ext>
    </p:extLst>
  </p:cSld>
  <p:clrMapOvr>
    <a:masterClrMapping/>
  </p:clrMapOvr>
  <p:transition spd="slow"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B8F2F1AC-007A-4401-AD68-DBA08A52D08A}"/>
              </a:ext>
            </a:extLst>
          </p:cNvPr>
          <p:cNvSpPr>
            <a:spLocks noGrp="1"/>
          </p:cNvSpPr>
          <p:nvPr>
            <p:ph idx="1"/>
          </p:nvPr>
        </p:nvSpPr>
        <p:spPr>
          <a:xfrm>
            <a:off x="457200" y="764704"/>
            <a:ext cx="8229600" cy="4525963"/>
          </a:xfrm>
        </p:spPr>
        <p:txBody>
          <a:bodyPr/>
          <a:lstStyle/>
          <a:p>
            <a:r>
              <a:rPr lang="zh-CN" altLang="en-US" dirty="0"/>
              <a:t>（</a:t>
            </a:r>
            <a:r>
              <a:rPr lang="en-US" altLang="zh-CN" dirty="0"/>
              <a:t>3</a:t>
            </a:r>
            <a:r>
              <a:rPr lang="zh-CN" altLang="en-US" dirty="0"/>
              <a:t>）栈操作指令</a:t>
            </a:r>
          </a:p>
          <a:p>
            <a:endParaRPr lang="zh-CN" altLang="en-US" dirty="0"/>
          </a:p>
        </p:txBody>
      </p:sp>
      <p:sp>
        <p:nvSpPr>
          <p:cNvPr id="2" name="日期占位符 1">
            <a:extLst>
              <a:ext uri="{FF2B5EF4-FFF2-40B4-BE49-F238E27FC236}">
                <a16:creationId xmlns:a16="http://schemas.microsoft.com/office/drawing/2014/main" id="{E5474F62-8E68-49FC-9926-9516689A33AE}"/>
              </a:ext>
            </a:extLst>
          </p:cNvPr>
          <p:cNvSpPr>
            <a:spLocks noGrp="1"/>
          </p:cNvSpPr>
          <p:nvPr>
            <p:ph type="dt" sz="half" idx="10"/>
          </p:nvPr>
        </p:nvSpPr>
        <p:spPr/>
        <p:txBody>
          <a:bodyPr/>
          <a:lstStyle/>
          <a:p>
            <a:fld id="{F291A4B6-F02D-42C3-A31E-4E23C5DA4BC7}"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3" name="页脚占位符 2">
            <a:extLst>
              <a:ext uri="{FF2B5EF4-FFF2-40B4-BE49-F238E27FC236}">
                <a16:creationId xmlns:a16="http://schemas.microsoft.com/office/drawing/2014/main" id="{0DCAA68E-22F7-4246-8F01-DC2850B7E3B8}"/>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4" name="灯片编号占位符 3">
            <a:extLst>
              <a:ext uri="{FF2B5EF4-FFF2-40B4-BE49-F238E27FC236}">
                <a16:creationId xmlns:a16="http://schemas.microsoft.com/office/drawing/2014/main" id="{7A2A913A-1CBA-4029-BC0D-398DE445FDBA}"/>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33</a:t>
            </a:fld>
            <a:endParaRPr lang="zh-CN" altLang="en-US">
              <a:solidFill>
                <a:prstClr val="black">
                  <a:tint val="75000"/>
                </a:prstClr>
              </a:solidFill>
            </a:endParaRPr>
          </a:p>
        </p:txBody>
      </p:sp>
      <p:pic>
        <p:nvPicPr>
          <p:cNvPr id="6" name="图片 5">
            <a:extLst>
              <a:ext uri="{FF2B5EF4-FFF2-40B4-BE49-F238E27FC236}">
                <a16:creationId xmlns:a16="http://schemas.microsoft.com/office/drawing/2014/main" id="{2E32F87F-94EB-48D5-850D-6F85651B5248}"/>
              </a:ext>
            </a:extLst>
          </p:cNvPr>
          <p:cNvPicPr>
            <a:picLocks noChangeAspect="1"/>
          </p:cNvPicPr>
          <p:nvPr/>
        </p:nvPicPr>
        <p:blipFill>
          <a:blip r:embed="rId2"/>
          <a:stretch>
            <a:fillRect/>
          </a:stretch>
        </p:blipFill>
        <p:spPr>
          <a:xfrm>
            <a:off x="983806" y="1399152"/>
            <a:ext cx="7176388" cy="4424357"/>
          </a:xfrm>
          <a:prstGeom prst="rect">
            <a:avLst/>
          </a:prstGeom>
        </p:spPr>
      </p:pic>
      <p:sp>
        <p:nvSpPr>
          <p:cNvPr id="5" name="对话气泡: 圆角矩形 4">
            <a:extLst>
              <a:ext uri="{FF2B5EF4-FFF2-40B4-BE49-F238E27FC236}">
                <a16:creationId xmlns:a16="http://schemas.microsoft.com/office/drawing/2014/main" id="{8CBEF78D-CB6C-E5EF-0F8C-AD321E0F9B67}"/>
              </a:ext>
            </a:extLst>
          </p:cNvPr>
          <p:cNvSpPr/>
          <p:nvPr/>
        </p:nvSpPr>
        <p:spPr>
          <a:xfrm>
            <a:off x="4378104" y="359253"/>
            <a:ext cx="4404950" cy="1794399"/>
          </a:xfrm>
          <a:prstGeom prst="wedgeRoundRectCallout">
            <a:avLst>
              <a:gd name="adj1" fmla="val -55950"/>
              <a:gd name="adj2" fmla="val 162646"/>
              <a:gd name="adj3" fmla="val 16667"/>
            </a:avLst>
          </a:prstGeom>
          <a:solidFill>
            <a:srgbClr val="3366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rPr>
              <a:t>从不回读原则</a:t>
            </a:r>
            <a:r>
              <a:rPr lang="zh-CN" altLang="en-US" dirty="0"/>
              <a:t>：处理器从来不需要为了完成一条指令的执行而去读由该指令更新了的状态。</a:t>
            </a:r>
            <a:r>
              <a:rPr lang="en-US" altLang="zh-CN" dirty="0"/>
              <a:t>Push</a:t>
            </a:r>
            <a:r>
              <a:rPr lang="zh-CN" altLang="en-US" dirty="0"/>
              <a:t>指令需要先减去栈顶指针再写数据，相当于从寄存器文件中读更新过的栈指针。</a:t>
            </a:r>
          </a:p>
        </p:txBody>
      </p:sp>
    </p:spTree>
    <p:extLst>
      <p:ext uri="{BB962C8B-B14F-4D97-AF65-F5344CB8AC3E}">
        <p14:creationId xmlns:p14="http://schemas.microsoft.com/office/powerpoint/2010/main" val="561299213"/>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2E1F79-D66D-4B64-A31E-6D34B3D9357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5B1EF2E-CF81-495D-87D8-FD5A5CD2816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3DEDE682-5DB8-4915-88F7-F4EC64948514}"/>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C7B055B1-EB16-4522-8F47-6572464F562F}"/>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B42292C4-8FED-4AC5-9245-A05816CB68BC}"/>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34</a:t>
            </a:fld>
            <a:endParaRPr lang="zh-CN" altLang="en-US">
              <a:solidFill>
                <a:prstClr val="black">
                  <a:tint val="75000"/>
                </a:prstClr>
              </a:solidFill>
            </a:endParaRPr>
          </a:p>
        </p:txBody>
      </p:sp>
      <p:pic>
        <p:nvPicPr>
          <p:cNvPr id="7" name="内容占位符 6">
            <a:extLst>
              <a:ext uri="{FF2B5EF4-FFF2-40B4-BE49-F238E27FC236}">
                <a16:creationId xmlns:a16="http://schemas.microsoft.com/office/drawing/2014/main" id="{B41F7A26-B81F-42A1-80E6-AB87F7650012}"/>
              </a:ext>
            </a:extLst>
          </p:cNvPr>
          <p:cNvPicPr>
            <a:picLocks noChangeAspect="1"/>
          </p:cNvPicPr>
          <p:nvPr/>
        </p:nvPicPr>
        <p:blipFill>
          <a:blip r:embed="rId3"/>
          <a:stretch>
            <a:fillRect/>
          </a:stretch>
        </p:blipFill>
        <p:spPr>
          <a:xfrm>
            <a:off x="1011815" y="1182616"/>
            <a:ext cx="7120369" cy="4351337"/>
          </a:xfrm>
          <a:prstGeom prst="rect">
            <a:avLst/>
          </a:prstGeom>
        </p:spPr>
      </p:pic>
    </p:spTree>
    <p:extLst>
      <p:ext uri="{BB962C8B-B14F-4D97-AF65-F5344CB8AC3E}">
        <p14:creationId xmlns:p14="http://schemas.microsoft.com/office/powerpoint/2010/main" val="3474204978"/>
      </p:ext>
    </p:extLst>
  </p:cSld>
  <p:clrMapOvr>
    <a:masterClrMapping/>
  </p:clrMapOvr>
  <p:transition spd="slow"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38AE6C-5B00-4CDC-841F-7A5D6956BF2B}"/>
              </a:ext>
            </a:extLst>
          </p:cNvPr>
          <p:cNvSpPr>
            <a:spLocks noGrp="1"/>
          </p:cNvSpPr>
          <p:nvPr>
            <p:ph idx="1"/>
          </p:nvPr>
        </p:nvSpPr>
        <p:spPr/>
        <p:txBody>
          <a:bodyPr/>
          <a:lstStyle/>
          <a:p>
            <a:r>
              <a:rPr lang="zh-CN" altLang="en-US" dirty="0"/>
              <a:t>练习</a:t>
            </a:r>
          </a:p>
        </p:txBody>
      </p:sp>
      <p:sp>
        <p:nvSpPr>
          <p:cNvPr id="3" name="日期占位符 2">
            <a:extLst>
              <a:ext uri="{FF2B5EF4-FFF2-40B4-BE49-F238E27FC236}">
                <a16:creationId xmlns:a16="http://schemas.microsoft.com/office/drawing/2014/main" id="{517FDFEF-7B52-42CB-B806-A181707C9A95}"/>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969DB82A-3141-449C-A7A2-E357F8105812}"/>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3BB676C7-54E1-4F52-80BA-8AED78D893E6}"/>
              </a:ext>
            </a:extLst>
          </p:cNvPr>
          <p:cNvSpPr>
            <a:spLocks noGrp="1"/>
          </p:cNvSpPr>
          <p:nvPr>
            <p:ph type="sldNum" sz="quarter" idx="12"/>
          </p:nvPr>
        </p:nvSpPr>
        <p:spPr/>
        <p:txBody>
          <a:bodyPr/>
          <a:lstStyle/>
          <a:p>
            <a:fld id="{44AECEEE-0B0C-4847-BC36-879BD099159A}" type="slidenum">
              <a:rPr lang="zh-CN" altLang="en-US" smtClean="0"/>
              <a:t>35</a:t>
            </a:fld>
            <a:endParaRPr lang="zh-CN" altLang="en-US"/>
          </a:p>
        </p:txBody>
      </p:sp>
      <p:pic>
        <p:nvPicPr>
          <p:cNvPr id="7" name="图片 6">
            <a:extLst>
              <a:ext uri="{FF2B5EF4-FFF2-40B4-BE49-F238E27FC236}">
                <a16:creationId xmlns:a16="http://schemas.microsoft.com/office/drawing/2014/main" id="{86E5B4DB-3E43-4CD3-B694-B7F127BB9169}"/>
              </a:ext>
            </a:extLst>
          </p:cNvPr>
          <p:cNvPicPr>
            <a:picLocks noChangeAspect="1"/>
          </p:cNvPicPr>
          <p:nvPr/>
        </p:nvPicPr>
        <p:blipFill>
          <a:blip r:embed="rId2"/>
          <a:stretch>
            <a:fillRect/>
          </a:stretch>
        </p:blipFill>
        <p:spPr>
          <a:xfrm>
            <a:off x="1543050" y="1556792"/>
            <a:ext cx="6057900" cy="3971925"/>
          </a:xfrm>
          <a:prstGeom prst="rect">
            <a:avLst/>
          </a:prstGeom>
        </p:spPr>
      </p:pic>
    </p:spTree>
    <p:extLst>
      <p:ext uri="{BB962C8B-B14F-4D97-AF65-F5344CB8AC3E}">
        <p14:creationId xmlns:p14="http://schemas.microsoft.com/office/powerpoint/2010/main" val="3769153347"/>
      </p:ext>
    </p:extLst>
  </p:cSld>
  <p:clrMapOvr>
    <a:masterClrMapping/>
  </p:clrMapOvr>
  <p:transition spd="slow"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BE9CD7-F713-456B-948D-C9738635D826}"/>
              </a:ext>
            </a:extLst>
          </p:cNvPr>
          <p:cNvSpPr>
            <a:spLocks noGrp="1"/>
          </p:cNvSpPr>
          <p:nvPr>
            <p:ph idx="1"/>
          </p:nvPr>
        </p:nvSpPr>
        <p:spPr/>
        <p:txBody>
          <a:bodyPr/>
          <a:lstStyle/>
          <a:p>
            <a:endParaRPr lang="zh-CN" altLang="en-US"/>
          </a:p>
        </p:txBody>
      </p:sp>
      <p:sp>
        <p:nvSpPr>
          <p:cNvPr id="3" name="日期占位符 2">
            <a:extLst>
              <a:ext uri="{FF2B5EF4-FFF2-40B4-BE49-F238E27FC236}">
                <a16:creationId xmlns:a16="http://schemas.microsoft.com/office/drawing/2014/main" id="{771AA1D6-D0F1-46DE-A558-E015BE7D4A7A}"/>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3218DCDD-67E2-4EB4-8A3A-B38CD6FAB474}"/>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4076E49E-7E06-46A5-9672-A25DF178FAE0}"/>
              </a:ext>
            </a:extLst>
          </p:cNvPr>
          <p:cNvSpPr>
            <a:spLocks noGrp="1"/>
          </p:cNvSpPr>
          <p:nvPr>
            <p:ph type="sldNum" sz="quarter" idx="12"/>
          </p:nvPr>
        </p:nvSpPr>
        <p:spPr/>
        <p:txBody>
          <a:bodyPr/>
          <a:lstStyle/>
          <a:p>
            <a:fld id="{44AECEEE-0B0C-4847-BC36-879BD099159A}" type="slidenum">
              <a:rPr lang="zh-CN" altLang="en-US" smtClean="0"/>
              <a:t>36</a:t>
            </a:fld>
            <a:endParaRPr lang="zh-CN" altLang="en-US"/>
          </a:p>
        </p:txBody>
      </p:sp>
      <p:pic>
        <p:nvPicPr>
          <p:cNvPr id="7" name="图片 6">
            <a:extLst>
              <a:ext uri="{FF2B5EF4-FFF2-40B4-BE49-F238E27FC236}">
                <a16:creationId xmlns:a16="http://schemas.microsoft.com/office/drawing/2014/main" id="{4E5A43C0-345D-4CC6-8033-1BEFB20CDA88}"/>
              </a:ext>
            </a:extLst>
          </p:cNvPr>
          <p:cNvPicPr>
            <a:picLocks noChangeAspect="1"/>
          </p:cNvPicPr>
          <p:nvPr/>
        </p:nvPicPr>
        <p:blipFill>
          <a:blip r:embed="rId2"/>
          <a:stretch>
            <a:fillRect/>
          </a:stretch>
        </p:blipFill>
        <p:spPr>
          <a:xfrm>
            <a:off x="1552575" y="1576387"/>
            <a:ext cx="6038850" cy="3705225"/>
          </a:xfrm>
          <a:prstGeom prst="rect">
            <a:avLst/>
          </a:prstGeom>
        </p:spPr>
      </p:pic>
    </p:spTree>
    <p:extLst>
      <p:ext uri="{BB962C8B-B14F-4D97-AF65-F5344CB8AC3E}">
        <p14:creationId xmlns:p14="http://schemas.microsoft.com/office/powerpoint/2010/main" val="2499571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AA7EC2-0D26-4E85-ABC1-F0F80E87AE7F}"/>
              </a:ext>
            </a:extLst>
          </p:cNvPr>
          <p:cNvSpPr>
            <a:spLocks noGrp="1"/>
          </p:cNvSpPr>
          <p:nvPr>
            <p:ph idx="1"/>
          </p:nvPr>
        </p:nvSpPr>
        <p:spPr/>
        <p:txBody>
          <a:bodyPr/>
          <a:lstStyle/>
          <a:p>
            <a:r>
              <a:rPr lang="zh-CN" altLang="en-US" dirty="0"/>
              <a:t>（</a:t>
            </a:r>
            <a:r>
              <a:rPr lang="en-US" altLang="zh-CN" dirty="0"/>
              <a:t>4</a:t>
            </a:r>
            <a:r>
              <a:rPr lang="zh-CN" altLang="en-US" dirty="0"/>
              <a:t>）条件转移、过程调用指令</a:t>
            </a:r>
          </a:p>
        </p:txBody>
      </p:sp>
      <p:sp>
        <p:nvSpPr>
          <p:cNvPr id="3" name="日期占位符 2">
            <a:extLst>
              <a:ext uri="{FF2B5EF4-FFF2-40B4-BE49-F238E27FC236}">
                <a16:creationId xmlns:a16="http://schemas.microsoft.com/office/drawing/2014/main" id="{259AC052-04C4-4AB9-9337-D0EA52037900}"/>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50D95E51-72A9-46F5-A612-5749BAB7D39F}"/>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DFAEE0B4-A4D5-421A-8B60-72C042E58CE6}"/>
              </a:ext>
            </a:extLst>
          </p:cNvPr>
          <p:cNvSpPr>
            <a:spLocks noGrp="1"/>
          </p:cNvSpPr>
          <p:nvPr>
            <p:ph type="sldNum" sz="quarter" idx="12"/>
          </p:nvPr>
        </p:nvSpPr>
        <p:spPr/>
        <p:txBody>
          <a:bodyPr/>
          <a:lstStyle/>
          <a:p>
            <a:fld id="{44AECEEE-0B0C-4847-BC36-879BD099159A}" type="slidenum">
              <a:rPr lang="zh-CN" altLang="en-US" smtClean="0"/>
              <a:t>37</a:t>
            </a:fld>
            <a:endParaRPr lang="zh-CN" altLang="en-US"/>
          </a:p>
        </p:txBody>
      </p:sp>
      <p:pic>
        <p:nvPicPr>
          <p:cNvPr id="8" name="图片 7">
            <a:extLst>
              <a:ext uri="{FF2B5EF4-FFF2-40B4-BE49-F238E27FC236}">
                <a16:creationId xmlns:a16="http://schemas.microsoft.com/office/drawing/2014/main" id="{60C9B85E-690E-459E-961D-E81AA099A0AA}"/>
              </a:ext>
            </a:extLst>
          </p:cNvPr>
          <p:cNvPicPr>
            <a:picLocks noChangeAspect="1"/>
          </p:cNvPicPr>
          <p:nvPr/>
        </p:nvPicPr>
        <p:blipFill>
          <a:blip r:embed="rId2"/>
          <a:stretch>
            <a:fillRect/>
          </a:stretch>
        </p:blipFill>
        <p:spPr>
          <a:xfrm>
            <a:off x="857250" y="1704975"/>
            <a:ext cx="7429500" cy="3448050"/>
          </a:xfrm>
          <a:prstGeom prst="rect">
            <a:avLst/>
          </a:prstGeom>
        </p:spPr>
      </p:pic>
    </p:spTree>
    <p:extLst>
      <p:ext uri="{BB962C8B-B14F-4D97-AF65-F5344CB8AC3E}">
        <p14:creationId xmlns:p14="http://schemas.microsoft.com/office/powerpoint/2010/main" val="3027137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F438E9-05F2-46DE-8F1A-39A49CC06C91}"/>
              </a:ext>
            </a:extLst>
          </p:cNvPr>
          <p:cNvSpPr>
            <a:spLocks noGrp="1"/>
          </p:cNvSpPr>
          <p:nvPr>
            <p:ph idx="1"/>
          </p:nvPr>
        </p:nvSpPr>
        <p:spPr/>
        <p:txBody>
          <a:bodyPr/>
          <a:lstStyle/>
          <a:p>
            <a:endParaRPr lang="zh-CN" altLang="en-US" dirty="0"/>
          </a:p>
        </p:txBody>
      </p:sp>
      <p:sp>
        <p:nvSpPr>
          <p:cNvPr id="3" name="日期占位符 2">
            <a:extLst>
              <a:ext uri="{FF2B5EF4-FFF2-40B4-BE49-F238E27FC236}">
                <a16:creationId xmlns:a16="http://schemas.microsoft.com/office/drawing/2014/main" id="{88F676C3-4328-44B2-A264-D1CE12EBDC06}"/>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4F7B8CDA-330D-4656-83B8-77AE25EF50A6}"/>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31C9845A-E716-4CDC-B045-13FB2CCEDC94}"/>
              </a:ext>
            </a:extLst>
          </p:cNvPr>
          <p:cNvSpPr>
            <a:spLocks noGrp="1"/>
          </p:cNvSpPr>
          <p:nvPr>
            <p:ph type="sldNum" sz="quarter" idx="12"/>
          </p:nvPr>
        </p:nvSpPr>
        <p:spPr/>
        <p:txBody>
          <a:bodyPr/>
          <a:lstStyle/>
          <a:p>
            <a:fld id="{44AECEEE-0B0C-4847-BC36-879BD099159A}" type="slidenum">
              <a:rPr lang="zh-CN" altLang="en-US" smtClean="0"/>
              <a:t>38</a:t>
            </a:fld>
            <a:endParaRPr lang="zh-CN" altLang="en-US"/>
          </a:p>
        </p:txBody>
      </p:sp>
      <p:pic>
        <p:nvPicPr>
          <p:cNvPr id="7" name="图片 6">
            <a:extLst>
              <a:ext uri="{FF2B5EF4-FFF2-40B4-BE49-F238E27FC236}">
                <a16:creationId xmlns:a16="http://schemas.microsoft.com/office/drawing/2014/main" id="{B55E7CFF-5F09-46AA-A23A-8CE1B9B3A302}"/>
              </a:ext>
            </a:extLst>
          </p:cNvPr>
          <p:cNvPicPr>
            <a:picLocks noChangeAspect="1"/>
          </p:cNvPicPr>
          <p:nvPr/>
        </p:nvPicPr>
        <p:blipFill>
          <a:blip r:embed="rId2"/>
          <a:stretch>
            <a:fillRect/>
          </a:stretch>
        </p:blipFill>
        <p:spPr>
          <a:xfrm>
            <a:off x="1462087" y="1576387"/>
            <a:ext cx="6219825" cy="3705225"/>
          </a:xfrm>
          <a:prstGeom prst="rect">
            <a:avLst/>
          </a:prstGeom>
        </p:spPr>
      </p:pic>
    </p:spTree>
    <p:extLst>
      <p:ext uri="{BB962C8B-B14F-4D97-AF65-F5344CB8AC3E}">
        <p14:creationId xmlns:p14="http://schemas.microsoft.com/office/powerpoint/2010/main" val="1860394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50A2B31-989B-4683-BB36-DC14D3ED4F1A}"/>
              </a:ext>
            </a:extLst>
          </p:cNvPr>
          <p:cNvSpPr>
            <a:spLocks noGrp="1"/>
          </p:cNvSpPr>
          <p:nvPr>
            <p:ph idx="1"/>
          </p:nvPr>
        </p:nvSpPr>
        <p:spPr/>
        <p:txBody>
          <a:bodyPr/>
          <a:lstStyle/>
          <a:p>
            <a:r>
              <a:rPr lang="zh-CN" altLang="en-US" dirty="0"/>
              <a:t>练习</a:t>
            </a:r>
          </a:p>
          <a:p>
            <a:endParaRPr lang="zh-CN" altLang="en-US" dirty="0"/>
          </a:p>
        </p:txBody>
      </p:sp>
      <p:sp>
        <p:nvSpPr>
          <p:cNvPr id="3" name="日期占位符 2">
            <a:extLst>
              <a:ext uri="{FF2B5EF4-FFF2-40B4-BE49-F238E27FC236}">
                <a16:creationId xmlns:a16="http://schemas.microsoft.com/office/drawing/2014/main" id="{28BEB5DE-ACF0-47BE-ABE3-2D5B74D68981}"/>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B27B643E-54A2-4CA2-99D3-609285B7F4C9}"/>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DB3496D8-6055-4498-AEF5-A85AEC38B866}"/>
              </a:ext>
            </a:extLst>
          </p:cNvPr>
          <p:cNvSpPr>
            <a:spLocks noGrp="1"/>
          </p:cNvSpPr>
          <p:nvPr>
            <p:ph type="sldNum" sz="quarter" idx="12"/>
          </p:nvPr>
        </p:nvSpPr>
        <p:spPr/>
        <p:txBody>
          <a:bodyPr/>
          <a:lstStyle/>
          <a:p>
            <a:fld id="{44AECEEE-0B0C-4847-BC36-879BD099159A}" type="slidenum">
              <a:rPr lang="zh-CN" altLang="en-US" smtClean="0"/>
              <a:t>39</a:t>
            </a:fld>
            <a:endParaRPr lang="zh-CN" altLang="en-US"/>
          </a:p>
        </p:txBody>
      </p:sp>
      <p:pic>
        <p:nvPicPr>
          <p:cNvPr id="7" name="图片 6">
            <a:extLst>
              <a:ext uri="{FF2B5EF4-FFF2-40B4-BE49-F238E27FC236}">
                <a16:creationId xmlns:a16="http://schemas.microsoft.com/office/drawing/2014/main" id="{7C18C460-56A9-4C47-ACE1-E33C4DC3D60A}"/>
              </a:ext>
            </a:extLst>
          </p:cNvPr>
          <p:cNvPicPr>
            <a:picLocks noChangeAspect="1"/>
          </p:cNvPicPr>
          <p:nvPr/>
        </p:nvPicPr>
        <p:blipFill>
          <a:blip r:embed="rId2"/>
          <a:stretch>
            <a:fillRect/>
          </a:stretch>
        </p:blipFill>
        <p:spPr>
          <a:xfrm>
            <a:off x="1476375" y="1624376"/>
            <a:ext cx="6010275" cy="4238625"/>
          </a:xfrm>
          <a:prstGeom prst="rect">
            <a:avLst/>
          </a:prstGeom>
        </p:spPr>
      </p:pic>
    </p:spTree>
    <p:extLst>
      <p:ext uri="{BB962C8B-B14F-4D97-AF65-F5344CB8AC3E}">
        <p14:creationId xmlns:p14="http://schemas.microsoft.com/office/powerpoint/2010/main" val="151988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353BC155-B027-67DE-BAE0-F3F408A01C79}"/>
              </a:ext>
            </a:extLst>
          </p:cNvPr>
          <p:cNvSpPr>
            <a:spLocks noGrp="1"/>
          </p:cNvSpPr>
          <p:nvPr>
            <p:ph idx="1"/>
          </p:nvPr>
        </p:nvSpPr>
        <p:spPr>
          <a:xfrm>
            <a:off x="628650" y="826272"/>
            <a:ext cx="7886700" cy="5204138"/>
          </a:xfrm>
        </p:spPr>
        <p:txBody>
          <a:bodyPr>
            <a:normAutofit fontScale="92500"/>
          </a:bodyPr>
          <a:lstStyle/>
          <a:p>
            <a:pPr>
              <a:lnSpc>
                <a:spcPct val="150000"/>
              </a:lnSpc>
            </a:pPr>
            <a:r>
              <a:rPr lang="zh-CN" altLang="en-US" dirty="0"/>
              <a:t>指令系统，现在也被称为</a:t>
            </a:r>
            <a:r>
              <a:rPr lang="en-US" altLang="zh-CN" dirty="0"/>
              <a:t>ISA(Instruction Set Architecture</a:t>
            </a:r>
            <a:r>
              <a:rPr lang="zh-CN" altLang="en-US" dirty="0"/>
              <a:t>，指令集架构</a:t>
            </a:r>
            <a:r>
              <a:rPr lang="en-US" altLang="zh-CN" dirty="0"/>
              <a:t>)</a:t>
            </a:r>
            <a:r>
              <a:rPr lang="zh-CN" altLang="en-US" dirty="0"/>
              <a:t>，</a:t>
            </a:r>
            <a:r>
              <a:rPr lang="zh-CN" altLang="en-US" b="0" dirty="0"/>
              <a:t>包含机器所具有的全部指令</a:t>
            </a:r>
            <a:r>
              <a:rPr lang="en-US" altLang="zh-CN" b="0" dirty="0"/>
              <a:t>, </a:t>
            </a:r>
            <a:r>
              <a:rPr lang="zh-CN" altLang="en-US" b="0" dirty="0"/>
              <a:t>它反映了计算机所拥有的基本功能</a:t>
            </a:r>
            <a:r>
              <a:rPr lang="zh-CN" altLang="en-US" dirty="0"/>
              <a:t>。</a:t>
            </a:r>
            <a:endParaRPr lang="en-US" altLang="zh-CN" dirty="0"/>
          </a:p>
          <a:p>
            <a:pPr>
              <a:lnSpc>
                <a:spcPct val="150000"/>
              </a:lnSpc>
            </a:pPr>
            <a:r>
              <a:rPr lang="en-US" altLang="zh-CN" dirty="0"/>
              <a:t>ISA</a:t>
            </a:r>
            <a:r>
              <a:rPr lang="zh-CN" altLang="en-US" dirty="0"/>
              <a:t>是编译器编写者和处理器设计人员之间的桥梁，</a:t>
            </a:r>
            <a:endParaRPr lang="en-US" altLang="zh-CN" dirty="0"/>
          </a:p>
          <a:p>
            <a:pPr>
              <a:lnSpc>
                <a:spcPct val="150000"/>
              </a:lnSpc>
            </a:pPr>
            <a:r>
              <a:rPr lang="zh-CN" altLang="en-US" dirty="0"/>
              <a:t>硬件设计人员：采用各种手段实现指令系统</a:t>
            </a:r>
          </a:p>
          <a:p>
            <a:pPr>
              <a:lnSpc>
                <a:spcPct val="150000"/>
              </a:lnSpc>
            </a:pPr>
            <a:r>
              <a:rPr lang="zh-CN" altLang="en-US" dirty="0"/>
              <a:t>软件设计人员：使用这些指令编制软件，来填补指令、计算机硬件与应用之间的差距</a:t>
            </a:r>
            <a:endParaRPr lang="en-US" altLang="zh-CN" dirty="0"/>
          </a:p>
          <a:p>
            <a:endParaRPr lang="zh-CN" altLang="en-US" dirty="0"/>
          </a:p>
        </p:txBody>
      </p:sp>
      <p:sp>
        <p:nvSpPr>
          <p:cNvPr id="4" name="日期占位符 3">
            <a:extLst>
              <a:ext uri="{FF2B5EF4-FFF2-40B4-BE49-F238E27FC236}">
                <a16:creationId xmlns:a16="http://schemas.microsoft.com/office/drawing/2014/main" id="{9F9FC872-078D-DE4B-83FD-733270339D18}"/>
              </a:ext>
            </a:extLst>
          </p:cNvPr>
          <p:cNvSpPr>
            <a:spLocks noGrp="1"/>
          </p:cNvSpPr>
          <p:nvPr>
            <p:ph type="dt" sz="half" idx="10"/>
          </p:nvPr>
        </p:nvSpPr>
        <p:spPr/>
        <p:txBody>
          <a:bodyPr/>
          <a:lstStyle/>
          <a:p>
            <a:fld id="{2ACFFE04-A4B1-4EC8-91BE-D06D291CE0DE}" type="datetime1">
              <a:rPr lang="zh-CN" altLang="en-US" smtClean="0"/>
              <a:t>2023/12/28</a:t>
            </a:fld>
            <a:endParaRPr lang="zh-CN" altLang="en-US"/>
          </a:p>
        </p:txBody>
      </p:sp>
      <p:sp>
        <p:nvSpPr>
          <p:cNvPr id="5" name="页脚占位符 4">
            <a:extLst>
              <a:ext uri="{FF2B5EF4-FFF2-40B4-BE49-F238E27FC236}">
                <a16:creationId xmlns:a16="http://schemas.microsoft.com/office/drawing/2014/main" id="{9F426FD4-E28D-163C-B93C-76318FFF671C}"/>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CE7A7B3D-DB9F-3761-8149-261677904410}"/>
              </a:ext>
            </a:extLst>
          </p:cNvPr>
          <p:cNvSpPr>
            <a:spLocks noGrp="1"/>
          </p:cNvSpPr>
          <p:nvPr>
            <p:ph type="sldNum" sz="quarter" idx="12"/>
          </p:nvPr>
        </p:nvSpPr>
        <p:spPr/>
        <p:txBody>
          <a:bodyPr/>
          <a:lstStyle/>
          <a:p>
            <a:fld id="{44AECEEE-0B0C-4847-BC36-879BD099159A}" type="slidenum">
              <a:rPr lang="zh-CN" altLang="en-US" smtClean="0"/>
              <a:t>4</a:t>
            </a:fld>
            <a:endParaRPr lang="zh-CN" altLang="en-US"/>
          </a:p>
        </p:txBody>
      </p:sp>
    </p:spTree>
    <p:extLst>
      <p:ext uri="{BB962C8B-B14F-4D97-AF65-F5344CB8AC3E}">
        <p14:creationId xmlns:p14="http://schemas.microsoft.com/office/powerpoint/2010/main" val="3692116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A8793F-B688-4191-9E75-4A2E676F0B31}"/>
              </a:ext>
            </a:extLst>
          </p:cNvPr>
          <p:cNvSpPr>
            <a:spLocks noGrp="1"/>
          </p:cNvSpPr>
          <p:nvPr>
            <p:ph idx="1"/>
          </p:nvPr>
        </p:nvSpPr>
        <p:spPr/>
        <p:txBody>
          <a:bodyPr/>
          <a:lstStyle/>
          <a:p>
            <a:endParaRPr lang="zh-CN" altLang="en-US"/>
          </a:p>
        </p:txBody>
      </p:sp>
      <p:sp>
        <p:nvSpPr>
          <p:cNvPr id="3" name="日期占位符 2">
            <a:extLst>
              <a:ext uri="{FF2B5EF4-FFF2-40B4-BE49-F238E27FC236}">
                <a16:creationId xmlns:a16="http://schemas.microsoft.com/office/drawing/2014/main" id="{BBB56501-BD6D-4406-A65B-EC7BC8B6BD5B}"/>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642224C5-2D56-4CB4-9B80-C4313953FAE4}"/>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ECBFD012-1672-408E-AC53-8F7884F16C41}"/>
              </a:ext>
            </a:extLst>
          </p:cNvPr>
          <p:cNvSpPr>
            <a:spLocks noGrp="1"/>
          </p:cNvSpPr>
          <p:nvPr>
            <p:ph type="sldNum" sz="quarter" idx="12"/>
          </p:nvPr>
        </p:nvSpPr>
        <p:spPr/>
        <p:txBody>
          <a:bodyPr/>
          <a:lstStyle/>
          <a:p>
            <a:fld id="{44AECEEE-0B0C-4847-BC36-879BD099159A}" type="slidenum">
              <a:rPr lang="zh-CN" altLang="en-US" smtClean="0"/>
              <a:t>40</a:t>
            </a:fld>
            <a:endParaRPr lang="zh-CN" altLang="en-US"/>
          </a:p>
        </p:txBody>
      </p:sp>
      <p:pic>
        <p:nvPicPr>
          <p:cNvPr id="7" name="图片 6">
            <a:extLst>
              <a:ext uri="{FF2B5EF4-FFF2-40B4-BE49-F238E27FC236}">
                <a16:creationId xmlns:a16="http://schemas.microsoft.com/office/drawing/2014/main" id="{DFF79E98-DA83-49BF-AFED-2D1D5479BC99}"/>
              </a:ext>
            </a:extLst>
          </p:cNvPr>
          <p:cNvPicPr>
            <a:picLocks noChangeAspect="1"/>
          </p:cNvPicPr>
          <p:nvPr/>
        </p:nvPicPr>
        <p:blipFill>
          <a:blip r:embed="rId2"/>
          <a:stretch>
            <a:fillRect/>
          </a:stretch>
        </p:blipFill>
        <p:spPr>
          <a:xfrm>
            <a:off x="1115616" y="1511663"/>
            <a:ext cx="7128904" cy="3756819"/>
          </a:xfrm>
          <a:prstGeom prst="rect">
            <a:avLst/>
          </a:prstGeom>
        </p:spPr>
      </p:pic>
    </p:spTree>
    <p:extLst>
      <p:ext uri="{BB962C8B-B14F-4D97-AF65-F5344CB8AC3E}">
        <p14:creationId xmlns:p14="http://schemas.microsoft.com/office/powerpoint/2010/main" val="565937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228BB60B-9895-4003-887B-4706C1858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750816"/>
            <a:ext cx="4114800" cy="5605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6">
            <a:extLst>
              <a:ext uri="{FF2B5EF4-FFF2-40B4-BE49-F238E27FC236}">
                <a16:creationId xmlns:a16="http://schemas.microsoft.com/office/drawing/2014/main" id="{E9CC7FF3-D41E-4564-933F-95371B68047D}"/>
              </a:ext>
            </a:extLst>
          </p:cNvPr>
          <p:cNvSpPr>
            <a:spLocks noGrp="1"/>
          </p:cNvSpPr>
          <p:nvPr>
            <p:ph idx="1"/>
          </p:nvPr>
        </p:nvSpPr>
        <p:spPr/>
        <p:txBody>
          <a:bodyPr/>
          <a:lstStyle/>
          <a:p>
            <a:r>
              <a:rPr lang="en-US" altLang="zh-CN" dirty="0"/>
              <a:t>4</a:t>
            </a:r>
            <a:r>
              <a:rPr lang="zh-CN" altLang="en-US" dirty="0"/>
              <a:t>、信号的计算与传播网络</a:t>
            </a:r>
          </a:p>
        </p:txBody>
      </p:sp>
      <p:sp>
        <p:nvSpPr>
          <p:cNvPr id="4" name="日期占位符 3">
            <a:extLst>
              <a:ext uri="{FF2B5EF4-FFF2-40B4-BE49-F238E27FC236}">
                <a16:creationId xmlns:a16="http://schemas.microsoft.com/office/drawing/2014/main" id="{487FBDE3-817A-404C-A673-F19A7E375719}"/>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5" name="页脚占位符 4">
            <a:extLst>
              <a:ext uri="{FF2B5EF4-FFF2-40B4-BE49-F238E27FC236}">
                <a16:creationId xmlns:a16="http://schemas.microsoft.com/office/drawing/2014/main" id="{2176D76D-D88A-4CA5-A1CC-23F8E4260DAC}"/>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BD097AD9-9D59-4E5E-986E-640C4B3A8903}"/>
              </a:ext>
            </a:extLst>
          </p:cNvPr>
          <p:cNvSpPr>
            <a:spLocks noGrp="1"/>
          </p:cNvSpPr>
          <p:nvPr>
            <p:ph type="sldNum" sz="quarter" idx="12"/>
          </p:nvPr>
        </p:nvSpPr>
        <p:spPr/>
        <p:txBody>
          <a:bodyPr/>
          <a:lstStyle/>
          <a:p>
            <a:fld id="{44AECEEE-0B0C-4847-BC36-879BD099159A}" type="slidenum">
              <a:rPr lang="zh-CN" altLang="en-US" smtClean="0"/>
              <a:t>41</a:t>
            </a:fld>
            <a:endParaRPr lang="zh-CN" altLang="en-US"/>
          </a:p>
        </p:txBody>
      </p:sp>
      <p:pic>
        <p:nvPicPr>
          <p:cNvPr id="8" name="Picture 8">
            <a:extLst>
              <a:ext uri="{FF2B5EF4-FFF2-40B4-BE49-F238E27FC236}">
                <a16:creationId xmlns:a16="http://schemas.microsoft.com/office/drawing/2014/main" id="{9F70943C-1BE1-4D86-8BDF-DC5216354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773238"/>
            <a:ext cx="235267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767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69A96091-2E06-2A3C-FDDD-60A309C322BB}"/>
              </a:ext>
            </a:extLst>
          </p:cNvPr>
          <p:cNvSpPr>
            <a:spLocks noGrp="1"/>
          </p:cNvSpPr>
          <p:nvPr>
            <p:ph type="dt" sz="half" idx="10"/>
          </p:nvPr>
        </p:nvSpPr>
        <p:spPr/>
        <p:txBody>
          <a:bodyPr/>
          <a:lstStyle/>
          <a:p>
            <a:fld id="{33EDFA0B-00D6-468A-8851-D26DF3F71C1F}"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85384E63-120B-842C-A663-D49A791A464A}"/>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56ECF096-0671-7B33-FDC9-AFD669AF1BEE}"/>
              </a:ext>
            </a:extLst>
          </p:cNvPr>
          <p:cNvSpPr>
            <a:spLocks noGrp="1"/>
          </p:cNvSpPr>
          <p:nvPr>
            <p:ph type="sldNum" sz="quarter" idx="12"/>
          </p:nvPr>
        </p:nvSpPr>
        <p:spPr/>
        <p:txBody>
          <a:bodyPr/>
          <a:lstStyle/>
          <a:p>
            <a:fld id="{44AECEEE-0B0C-4847-BC36-879BD099159A}" type="slidenum">
              <a:rPr lang="zh-CN" altLang="en-US" smtClean="0"/>
              <a:t>42</a:t>
            </a:fld>
            <a:endParaRPr lang="zh-CN" altLang="en-US"/>
          </a:p>
        </p:txBody>
      </p:sp>
      <p:pic>
        <p:nvPicPr>
          <p:cNvPr id="6" name="Picture 6">
            <a:extLst>
              <a:ext uri="{FF2B5EF4-FFF2-40B4-BE49-F238E27FC236}">
                <a16:creationId xmlns:a16="http://schemas.microsoft.com/office/drawing/2014/main" id="{33BC2E05-4F82-BD9A-FF54-A3D15C6BD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448" y="27981"/>
            <a:ext cx="4993104" cy="680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853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B2716F8-54DE-409C-819F-F83EA59F22E3}"/>
              </a:ext>
            </a:extLst>
          </p:cNvPr>
          <p:cNvSpPr>
            <a:spLocks noGrp="1"/>
          </p:cNvSpPr>
          <p:nvPr>
            <p:ph idx="1"/>
          </p:nvPr>
        </p:nvSpPr>
        <p:spPr/>
        <p:txBody>
          <a:bodyPr/>
          <a:lstStyle/>
          <a:p>
            <a:r>
              <a:rPr lang="en-US" altLang="zh-CN" sz="2800" dirty="0" err="1"/>
              <a:t>cpu</a:t>
            </a:r>
            <a:r>
              <a:rPr lang="zh-CN" altLang="en-US" sz="2800" dirty="0"/>
              <a:t>执行指令实现状态迁移示意</a:t>
            </a:r>
          </a:p>
        </p:txBody>
      </p:sp>
      <p:sp>
        <p:nvSpPr>
          <p:cNvPr id="3" name="日期占位符 2">
            <a:extLst>
              <a:ext uri="{FF2B5EF4-FFF2-40B4-BE49-F238E27FC236}">
                <a16:creationId xmlns:a16="http://schemas.microsoft.com/office/drawing/2014/main" id="{8A0FBFB3-A57D-4092-B816-DA726FAE760F}"/>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548E03CD-6622-4D7A-9BC0-A07AFDAE8FE5}"/>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07B151EB-94B9-443E-BB35-DD48DD99C060}"/>
              </a:ext>
            </a:extLst>
          </p:cNvPr>
          <p:cNvSpPr>
            <a:spLocks noGrp="1"/>
          </p:cNvSpPr>
          <p:nvPr>
            <p:ph type="sldNum" sz="quarter" idx="12"/>
          </p:nvPr>
        </p:nvSpPr>
        <p:spPr/>
        <p:txBody>
          <a:bodyPr/>
          <a:lstStyle/>
          <a:p>
            <a:fld id="{44AECEEE-0B0C-4847-BC36-879BD099159A}" type="slidenum">
              <a:rPr lang="zh-CN" altLang="en-US" smtClean="0"/>
              <a:t>43</a:t>
            </a:fld>
            <a:endParaRPr lang="zh-CN" altLang="en-US"/>
          </a:p>
        </p:txBody>
      </p:sp>
      <p:pic>
        <p:nvPicPr>
          <p:cNvPr id="6" name="Picture 5">
            <a:extLst>
              <a:ext uri="{FF2B5EF4-FFF2-40B4-BE49-F238E27FC236}">
                <a16:creationId xmlns:a16="http://schemas.microsoft.com/office/drawing/2014/main" id="{DAB8C10F-8A64-47AE-9A2D-92BD6D8C9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477" y="1731517"/>
            <a:ext cx="4848225"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2332709D-C32C-4E99-B797-97822E039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49" y="3946342"/>
            <a:ext cx="3984625"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a:extLst>
              <a:ext uri="{FF2B5EF4-FFF2-40B4-BE49-F238E27FC236}">
                <a16:creationId xmlns:a16="http://schemas.microsoft.com/office/drawing/2014/main" id="{0F1C2365-2755-1FB9-568F-B5B350FB940B}"/>
              </a:ext>
            </a:extLst>
          </p:cNvPr>
          <p:cNvSpPr txBox="1"/>
          <p:nvPr/>
        </p:nvSpPr>
        <p:spPr>
          <a:xfrm>
            <a:off x="6215105" y="1572717"/>
            <a:ext cx="2430379" cy="2308324"/>
          </a:xfrm>
          <a:prstGeom prst="rect">
            <a:avLst/>
          </a:prstGeom>
          <a:noFill/>
          <a:ln w="28575">
            <a:solidFill>
              <a:schemeClr val="accent1"/>
            </a:solidFill>
          </a:ln>
        </p:spPr>
        <p:txBody>
          <a:bodyPr wrap="square" rtlCol="0">
            <a:spAutoFit/>
          </a:bodyPr>
          <a:lstStyle/>
          <a:p>
            <a:r>
              <a:rPr lang="zh-CN" altLang="en-US" dirty="0"/>
              <a:t>程序计数器、条件码寄存器、数据内存和寄存器文件都需要在统一时钟的控制下。</a:t>
            </a:r>
            <a:endParaRPr lang="en-US" altLang="zh-CN" dirty="0"/>
          </a:p>
          <a:p>
            <a:r>
              <a:rPr lang="zh-CN" altLang="en-US" dirty="0"/>
              <a:t>只有执行运算指令时会改变</a:t>
            </a:r>
            <a:r>
              <a:rPr lang="en-US" altLang="zh-CN" dirty="0"/>
              <a:t>CC</a:t>
            </a:r>
            <a:r>
              <a:rPr lang="zh-CN" altLang="en-US" dirty="0"/>
              <a:t>的值，执行写存储单元的指令会写数据内存</a:t>
            </a:r>
          </a:p>
        </p:txBody>
      </p:sp>
    </p:spTree>
    <p:extLst>
      <p:ext uri="{BB962C8B-B14F-4D97-AF65-F5344CB8AC3E}">
        <p14:creationId xmlns:p14="http://schemas.microsoft.com/office/powerpoint/2010/main" val="3932006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2A606EB-CA47-8BE8-1BAE-C231E277E593}"/>
              </a:ext>
            </a:extLst>
          </p:cNvPr>
          <p:cNvSpPr>
            <a:spLocks noGrp="1"/>
          </p:cNvSpPr>
          <p:nvPr>
            <p:ph idx="1"/>
          </p:nvPr>
        </p:nvSpPr>
        <p:spPr/>
        <p:txBody>
          <a:bodyPr/>
          <a:lstStyle/>
          <a:p>
            <a:r>
              <a:rPr lang="en-US" altLang="zh-CN" sz="2800" dirty="0" err="1"/>
              <a:t>cpu</a:t>
            </a:r>
            <a:r>
              <a:rPr lang="zh-CN" altLang="en-US" sz="2800" dirty="0"/>
              <a:t>执行指令实现状态迁移示意</a:t>
            </a:r>
          </a:p>
          <a:p>
            <a:endParaRPr lang="zh-CN" altLang="en-US" dirty="0"/>
          </a:p>
        </p:txBody>
      </p:sp>
      <p:sp>
        <p:nvSpPr>
          <p:cNvPr id="3" name="日期占位符 2">
            <a:extLst>
              <a:ext uri="{FF2B5EF4-FFF2-40B4-BE49-F238E27FC236}">
                <a16:creationId xmlns:a16="http://schemas.microsoft.com/office/drawing/2014/main" id="{5F66B297-87ED-A11D-CFE7-5C35120AD5B7}"/>
              </a:ext>
            </a:extLst>
          </p:cNvPr>
          <p:cNvSpPr>
            <a:spLocks noGrp="1"/>
          </p:cNvSpPr>
          <p:nvPr>
            <p:ph type="dt" sz="half" idx="10"/>
          </p:nvPr>
        </p:nvSpPr>
        <p:spPr/>
        <p:txBody>
          <a:bodyPr/>
          <a:lstStyle/>
          <a:p>
            <a:fld id="{33EDFA0B-00D6-468A-8851-D26DF3F71C1F}"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3440D43E-17B4-E741-82D7-5962F62135F7}"/>
              </a:ext>
            </a:extLst>
          </p:cNvPr>
          <p:cNvSpPr>
            <a:spLocks noGrp="1"/>
          </p:cNvSpPr>
          <p:nvPr>
            <p:ph type="ftr" sz="quarter" idx="11"/>
          </p:nvPr>
        </p:nvSpPr>
        <p:spPr/>
        <p:txBody>
          <a:bodyPr/>
          <a:lstStyle/>
          <a:p>
            <a:r>
              <a:rPr lang="zh-CN" altLang="en-US" dirty="0"/>
              <a:t>西北大学 软件学院 </a:t>
            </a:r>
          </a:p>
        </p:txBody>
      </p:sp>
      <p:sp>
        <p:nvSpPr>
          <p:cNvPr id="5" name="灯片编号占位符 4">
            <a:extLst>
              <a:ext uri="{FF2B5EF4-FFF2-40B4-BE49-F238E27FC236}">
                <a16:creationId xmlns:a16="http://schemas.microsoft.com/office/drawing/2014/main" id="{7E0F0C44-DAEC-8551-249F-CEB605B9805A}"/>
              </a:ext>
            </a:extLst>
          </p:cNvPr>
          <p:cNvSpPr>
            <a:spLocks noGrp="1"/>
          </p:cNvSpPr>
          <p:nvPr>
            <p:ph type="sldNum" sz="quarter" idx="12"/>
          </p:nvPr>
        </p:nvSpPr>
        <p:spPr/>
        <p:txBody>
          <a:bodyPr/>
          <a:lstStyle/>
          <a:p>
            <a:fld id="{44AECEEE-0B0C-4847-BC36-879BD099159A}" type="slidenum">
              <a:rPr lang="zh-CN" altLang="en-US" smtClean="0"/>
              <a:t>44</a:t>
            </a:fld>
            <a:endParaRPr lang="zh-CN" altLang="en-US"/>
          </a:p>
        </p:txBody>
      </p:sp>
      <p:pic>
        <p:nvPicPr>
          <p:cNvPr id="6" name="Picture 7">
            <a:extLst>
              <a:ext uri="{FF2B5EF4-FFF2-40B4-BE49-F238E27FC236}">
                <a16:creationId xmlns:a16="http://schemas.microsoft.com/office/drawing/2014/main" id="{7659DAC0-C44D-09A9-D5B2-F17048725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613" y="3909743"/>
            <a:ext cx="3914775"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a16="http://schemas.microsoft.com/office/drawing/2014/main" id="{33B92023-9BAD-9F9A-8749-A3E702AB9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013" y="1718830"/>
            <a:ext cx="4848225"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5254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BF17D678-D050-40A7-B86E-224220F9AB2F}"/>
              </a:ext>
            </a:extLst>
          </p:cNvPr>
          <p:cNvSpPr>
            <a:spLocks noGrp="1"/>
          </p:cNvSpPr>
          <p:nvPr>
            <p:ph sz="half" idx="1"/>
          </p:nvPr>
        </p:nvSpPr>
        <p:spPr>
          <a:xfrm>
            <a:off x="625997" y="684493"/>
            <a:ext cx="3886200" cy="4351338"/>
          </a:xfrm>
        </p:spPr>
        <p:txBody>
          <a:bodyPr/>
          <a:lstStyle/>
          <a:p>
            <a:r>
              <a:rPr lang="en-US" altLang="zh-CN" b="1" dirty="0">
                <a:latin typeface="楷体" panose="02010609060101010101" pitchFamily="49" charset="-122"/>
                <a:ea typeface="楷体" panose="02010609060101010101" pitchFamily="49" charset="-122"/>
              </a:rPr>
              <a:t>5</a:t>
            </a:r>
            <a:r>
              <a:rPr lang="zh-CN" altLang="en-US" b="1" dirty="0">
                <a:latin typeface="楷体" panose="02010609060101010101" pitchFamily="49" charset="-122"/>
                <a:ea typeface="楷体" panose="02010609060101010101" pitchFamily="49" charset="-122"/>
              </a:rPr>
              <a:t>、各阶段的实现</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取指</a:t>
            </a:r>
          </a:p>
        </p:txBody>
      </p:sp>
      <p:sp>
        <p:nvSpPr>
          <p:cNvPr id="3" name="日期占位符 2">
            <a:extLst>
              <a:ext uri="{FF2B5EF4-FFF2-40B4-BE49-F238E27FC236}">
                <a16:creationId xmlns:a16="http://schemas.microsoft.com/office/drawing/2014/main" id="{BD70F0AD-EAB7-4A78-AE53-122FAF6FC498}"/>
              </a:ext>
            </a:extLst>
          </p:cNvPr>
          <p:cNvSpPr>
            <a:spLocks noGrp="1"/>
          </p:cNvSpPr>
          <p:nvPr>
            <p:ph type="dt" sz="half" idx="10"/>
          </p:nvPr>
        </p:nvSpPr>
        <p:spPr/>
        <p:txBody>
          <a:bodyPr/>
          <a:lstStyle/>
          <a:p>
            <a:fld id="{4292A8EF-2CD4-4FDE-A47B-8259BB437F06}" type="datetime1">
              <a:rPr lang="zh-CN" altLang="en-US" smtClean="0"/>
              <a:t>2023/12/28</a:t>
            </a:fld>
            <a:endParaRPr lang="zh-CN" altLang="en-US"/>
          </a:p>
        </p:txBody>
      </p:sp>
      <p:sp>
        <p:nvSpPr>
          <p:cNvPr id="4" name="页脚占位符 3">
            <a:extLst>
              <a:ext uri="{FF2B5EF4-FFF2-40B4-BE49-F238E27FC236}">
                <a16:creationId xmlns:a16="http://schemas.microsoft.com/office/drawing/2014/main" id="{E871B81A-099C-4D13-A76F-E1BB3E576FB8}"/>
              </a:ext>
            </a:extLst>
          </p:cNvPr>
          <p:cNvSpPr>
            <a:spLocks noGrp="1"/>
          </p:cNvSpPr>
          <p:nvPr>
            <p:ph type="ftr" sz="quarter" idx="11"/>
          </p:nvPr>
        </p:nvSpPr>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81679CB9-C860-4F3A-95DB-C05B00935BC6}"/>
              </a:ext>
            </a:extLst>
          </p:cNvPr>
          <p:cNvSpPr>
            <a:spLocks noGrp="1"/>
          </p:cNvSpPr>
          <p:nvPr>
            <p:ph type="sldNum" sz="quarter" idx="12"/>
          </p:nvPr>
        </p:nvSpPr>
        <p:spPr/>
        <p:txBody>
          <a:bodyPr/>
          <a:lstStyle/>
          <a:p>
            <a:fld id="{44AECEEE-0B0C-4847-BC36-879BD099159A}" type="slidenum">
              <a:rPr lang="zh-CN" altLang="en-US" smtClean="0"/>
              <a:t>45</a:t>
            </a:fld>
            <a:endParaRPr lang="zh-CN" altLang="en-US"/>
          </a:p>
        </p:txBody>
      </p:sp>
      <p:pic>
        <p:nvPicPr>
          <p:cNvPr id="6" name="Picture 4">
            <a:extLst>
              <a:ext uri="{FF2B5EF4-FFF2-40B4-BE49-F238E27FC236}">
                <a16:creationId xmlns:a16="http://schemas.microsoft.com/office/drawing/2014/main" id="{70EA87DE-CFC4-446B-98A1-D45F8C6D9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555" y="1336645"/>
            <a:ext cx="3990975"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F7F5FE6C-5500-4B13-91EE-D229AD19F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5033635"/>
            <a:ext cx="45053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7106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7FED9-D178-4376-9F17-766F18D7FC73}"/>
              </a:ext>
            </a:extLst>
          </p:cNvPr>
          <p:cNvSpPr>
            <a:spLocks noGrp="1"/>
          </p:cNvSpPr>
          <p:nvPr>
            <p:ph type="title"/>
          </p:nvPr>
        </p:nvSpPr>
        <p:spPr/>
        <p:txBody>
          <a:bodyPr/>
          <a:lstStyle/>
          <a:p>
            <a:endParaRPr lang="zh-CN" altLang="en-US"/>
          </a:p>
        </p:txBody>
      </p:sp>
      <p:sp>
        <p:nvSpPr>
          <p:cNvPr id="5" name="日期占位符 4">
            <a:extLst>
              <a:ext uri="{FF2B5EF4-FFF2-40B4-BE49-F238E27FC236}">
                <a16:creationId xmlns:a16="http://schemas.microsoft.com/office/drawing/2014/main" id="{D3CEB5E3-7878-4AA1-9B30-DDCAAD89C54B}"/>
              </a:ext>
            </a:extLst>
          </p:cNvPr>
          <p:cNvSpPr>
            <a:spLocks noGrp="1"/>
          </p:cNvSpPr>
          <p:nvPr>
            <p:ph type="dt" sz="half" idx="10"/>
          </p:nvPr>
        </p:nvSpPr>
        <p:spPr/>
        <p:txBody>
          <a:bodyPr/>
          <a:lstStyle/>
          <a:p>
            <a:fld id="{E7F22EDA-856D-4B2A-BA15-5A10CD16A147}"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id="{D9C55A0A-DDA2-4AEB-B655-824F01A04C79}"/>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7" name="灯片编号占位符 6">
            <a:extLst>
              <a:ext uri="{FF2B5EF4-FFF2-40B4-BE49-F238E27FC236}">
                <a16:creationId xmlns:a16="http://schemas.microsoft.com/office/drawing/2014/main" id="{E86DEBA7-2417-4BAC-84EE-404B697DC00B}"/>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46</a:t>
            </a:fld>
            <a:endParaRPr lang="zh-CN" altLang="en-US">
              <a:solidFill>
                <a:prstClr val="black">
                  <a:tint val="75000"/>
                </a:prstClr>
              </a:solidFill>
            </a:endParaRPr>
          </a:p>
        </p:txBody>
      </p:sp>
      <p:sp>
        <p:nvSpPr>
          <p:cNvPr id="8" name="内容占位符 8">
            <a:extLst>
              <a:ext uri="{FF2B5EF4-FFF2-40B4-BE49-F238E27FC236}">
                <a16:creationId xmlns:a16="http://schemas.microsoft.com/office/drawing/2014/main" id="{4BD23B2A-EFEC-43FF-88D3-8CBE347A81DF}"/>
              </a:ext>
            </a:extLst>
          </p:cNvPr>
          <p:cNvSpPr>
            <a:spLocks noGrp="1"/>
          </p:cNvSpPr>
          <p:nvPr>
            <p:ph sz="half" idx="1"/>
          </p:nvPr>
        </p:nvSpPr>
        <p:spPr>
          <a:xfrm>
            <a:off x="533400" y="1166018"/>
            <a:ext cx="4038600" cy="4525963"/>
          </a:xfrm>
        </p:spPr>
        <p:txBody>
          <a:bodyPr/>
          <a:lstStyle/>
          <a:p>
            <a:r>
              <a:rPr lang="zh-CN" altLang="en-US" b="1" dirty="0">
                <a:latin typeface="楷体" panose="02010609060101010101" pitchFamily="49" charset="-122"/>
                <a:ea typeface="楷体" panose="02010609060101010101" pitchFamily="49" charset="-122"/>
              </a:rPr>
              <a:t>译码和写回</a:t>
            </a:r>
          </a:p>
        </p:txBody>
      </p:sp>
      <p:pic>
        <p:nvPicPr>
          <p:cNvPr id="9" name="Picture 5">
            <a:extLst>
              <a:ext uri="{FF2B5EF4-FFF2-40B4-BE49-F238E27FC236}">
                <a16:creationId xmlns:a16="http://schemas.microsoft.com/office/drawing/2014/main" id="{8703EB2B-6E2E-46D3-A650-A0E4C7AE0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951376"/>
            <a:ext cx="294322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a:extLst>
              <a:ext uri="{FF2B5EF4-FFF2-40B4-BE49-F238E27FC236}">
                <a16:creationId xmlns:a16="http://schemas.microsoft.com/office/drawing/2014/main" id="{6D3B6D44-FB01-4738-84B4-ACCDD32D1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480" y="3653805"/>
            <a:ext cx="53054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a:extLst>
              <a:ext uri="{FF2B5EF4-FFF2-40B4-BE49-F238E27FC236}">
                <a16:creationId xmlns:a16="http://schemas.microsoft.com/office/drawing/2014/main" id="{560907AC-E59C-4260-BFA5-1C9860187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480" y="4734893"/>
            <a:ext cx="53340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4576594"/>
      </p:ext>
    </p:extLst>
  </p:cSld>
  <p:clrMapOvr>
    <a:masterClrMapping/>
  </p:clrMapOvr>
  <p:transition spd="slow" advTm="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8340F4D1-F2EB-4CB1-ABD6-FD9FAB6533EA}"/>
              </a:ext>
            </a:extLst>
          </p:cNvPr>
          <p:cNvSpPr>
            <a:spLocks noGrp="1"/>
          </p:cNvSpPr>
          <p:nvPr>
            <p:ph type="dt" sz="half" idx="10"/>
          </p:nvPr>
        </p:nvSpPr>
        <p:spPr/>
        <p:txBody>
          <a:bodyPr/>
          <a:lstStyle/>
          <a:p>
            <a:fld id="{6EF9719A-B23A-4027-83CC-D11673A385D4}" type="datetime1">
              <a:rPr lang="zh-CN" altLang="en-US" smtClean="0"/>
              <a:t>2023/12/28</a:t>
            </a:fld>
            <a:endParaRPr lang="zh-CN" altLang="en-US"/>
          </a:p>
        </p:txBody>
      </p:sp>
      <p:sp>
        <p:nvSpPr>
          <p:cNvPr id="6" name="页脚占位符 5">
            <a:extLst>
              <a:ext uri="{FF2B5EF4-FFF2-40B4-BE49-F238E27FC236}">
                <a16:creationId xmlns:a16="http://schemas.microsoft.com/office/drawing/2014/main" id="{20BF784F-4E06-4F19-A83C-B283D9D75637}"/>
              </a:ext>
            </a:extLst>
          </p:cNvPr>
          <p:cNvSpPr>
            <a:spLocks noGrp="1"/>
          </p:cNvSpPr>
          <p:nvPr>
            <p:ph type="ftr" sz="quarter" idx="11"/>
          </p:nvPr>
        </p:nvSpPr>
        <p:spPr/>
        <p:txBody>
          <a:bodyPr/>
          <a:lstStyle/>
          <a:p>
            <a:r>
              <a:rPr lang="zh-CN" altLang="en-US"/>
              <a:t>西北大学 软件学院 </a:t>
            </a:r>
          </a:p>
        </p:txBody>
      </p:sp>
      <p:sp>
        <p:nvSpPr>
          <p:cNvPr id="7" name="灯片编号占位符 6">
            <a:extLst>
              <a:ext uri="{FF2B5EF4-FFF2-40B4-BE49-F238E27FC236}">
                <a16:creationId xmlns:a16="http://schemas.microsoft.com/office/drawing/2014/main" id="{81E432D9-FD63-46B9-9FC3-092BFD84FB29}"/>
              </a:ext>
            </a:extLst>
          </p:cNvPr>
          <p:cNvSpPr>
            <a:spLocks noGrp="1"/>
          </p:cNvSpPr>
          <p:nvPr>
            <p:ph type="sldNum" sz="quarter" idx="12"/>
          </p:nvPr>
        </p:nvSpPr>
        <p:spPr/>
        <p:txBody>
          <a:bodyPr/>
          <a:lstStyle/>
          <a:p>
            <a:fld id="{44AECEEE-0B0C-4847-BC36-879BD099159A}" type="slidenum">
              <a:rPr lang="zh-CN" altLang="en-US" smtClean="0"/>
              <a:t>47</a:t>
            </a:fld>
            <a:endParaRPr lang="zh-CN" altLang="en-US"/>
          </a:p>
        </p:txBody>
      </p:sp>
      <p:sp>
        <p:nvSpPr>
          <p:cNvPr id="8" name="内容占位符 7">
            <a:extLst>
              <a:ext uri="{FF2B5EF4-FFF2-40B4-BE49-F238E27FC236}">
                <a16:creationId xmlns:a16="http://schemas.microsoft.com/office/drawing/2014/main" id="{EA379C4C-18FC-4918-90DD-09FB64601228}"/>
              </a:ext>
            </a:extLst>
          </p:cNvPr>
          <p:cNvSpPr>
            <a:spLocks noGrp="1"/>
          </p:cNvSpPr>
          <p:nvPr>
            <p:ph sz="half" idx="1"/>
          </p:nvPr>
        </p:nvSpPr>
        <p:spPr>
          <a:xfrm>
            <a:off x="503837" y="1133894"/>
            <a:ext cx="3886200" cy="4351338"/>
          </a:xfrm>
        </p:spPr>
        <p:txBody>
          <a:bodyPr/>
          <a:lstStyle/>
          <a:p>
            <a:r>
              <a:rPr lang="zh-CN" altLang="en-US" b="1" dirty="0">
                <a:latin typeface="楷体" panose="02010609060101010101" pitchFamily="49" charset="-122"/>
                <a:ea typeface="楷体" panose="02010609060101010101" pitchFamily="49" charset="-122"/>
              </a:rPr>
              <a:t>执行</a:t>
            </a:r>
          </a:p>
        </p:txBody>
      </p:sp>
      <p:pic>
        <p:nvPicPr>
          <p:cNvPr id="12" name="Picture 6">
            <a:extLst>
              <a:ext uri="{FF2B5EF4-FFF2-40B4-BE49-F238E27FC236}">
                <a16:creationId xmlns:a16="http://schemas.microsoft.com/office/drawing/2014/main" id="{DEEB9995-4E78-460E-A157-61AD89274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625522"/>
            <a:ext cx="32289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7">
            <a:extLst>
              <a:ext uri="{FF2B5EF4-FFF2-40B4-BE49-F238E27FC236}">
                <a16:creationId xmlns:a16="http://schemas.microsoft.com/office/drawing/2014/main" id="{EB007A73-5024-4285-9729-2E6B7739377A}"/>
              </a:ext>
            </a:extLst>
          </p:cNvPr>
          <p:cNvSpPr txBox="1">
            <a:spLocks/>
          </p:cNvSpPr>
          <p:nvPr/>
        </p:nvSpPr>
        <p:spPr>
          <a:xfrm>
            <a:off x="431950" y="4408442"/>
            <a:ext cx="3889884" cy="473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latin typeface="楷体" panose="02010609060101010101" pitchFamily="49" charset="-122"/>
              <a:ea typeface="楷体" panose="02010609060101010101" pitchFamily="49" charset="-122"/>
            </a:endParaRPr>
          </a:p>
        </p:txBody>
      </p:sp>
      <p:pic>
        <p:nvPicPr>
          <p:cNvPr id="16" name="Picture 7">
            <a:extLst>
              <a:ext uri="{FF2B5EF4-FFF2-40B4-BE49-F238E27FC236}">
                <a16:creationId xmlns:a16="http://schemas.microsoft.com/office/drawing/2014/main" id="{048A2368-88A3-47D1-912C-9216D93B9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381" y="3329362"/>
            <a:ext cx="49530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8">
            <a:extLst>
              <a:ext uri="{FF2B5EF4-FFF2-40B4-BE49-F238E27FC236}">
                <a16:creationId xmlns:a16="http://schemas.microsoft.com/office/drawing/2014/main" id="{D33AE4DA-E459-4F78-A896-9FF91D750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181" y="4894637"/>
            <a:ext cx="264795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9">
            <a:extLst>
              <a:ext uri="{FF2B5EF4-FFF2-40B4-BE49-F238E27FC236}">
                <a16:creationId xmlns:a16="http://schemas.microsoft.com/office/drawing/2014/main" id="{72F4A443-B734-42F1-9B86-9D7DACD42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931" y="5097837"/>
            <a:ext cx="296227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8134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88C69-69E2-4373-9C23-B302C554B1C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B66767B-7910-4301-9304-C4C4F84C052E}"/>
              </a:ext>
            </a:extLst>
          </p:cNvPr>
          <p:cNvSpPr>
            <a:spLocks noGrp="1"/>
          </p:cNvSpPr>
          <p:nvPr>
            <p:ph sz="half" idx="1"/>
          </p:nvPr>
        </p:nvSpPr>
        <p:spPr>
          <a:xfrm>
            <a:off x="523067" y="944019"/>
            <a:ext cx="3886200" cy="4351338"/>
          </a:xfrm>
        </p:spPr>
        <p:txBody>
          <a:bodyPr/>
          <a:lstStyle/>
          <a:p>
            <a:r>
              <a:rPr lang="zh-CN" altLang="en-US" b="1" dirty="0">
                <a:latin typeface="楷体" panose="02010609060101010101" pitchFamily="49" charset="-122"/>
                <a:ea typeface="楷体" panose="02010609060101010101" pitchFamily="49" charset="-122"/>
              </a:rPr>
              <a:t>访存</a:t>
            </a:r>
          </a:p>
          <a:p>
            <a:endParaRPr lang="zh-CN" altLang="en-US" b="1" dirty="0"/>
          </a:p>
        </p:txBody>
      </p:sp>
      <p:sp>
        <p:nvSpPr>
          <p:cNvPr id="5" name="日期占位符 4">
            <a:extLst>
              <a:ext uri="{FF2B5EF4-FFF2-40B4-BE49-F238E27FC236}">
                <a16:creationId xmlns:a16="http://schemas.microsoft.com/office/drawing/2014/main" id="{446A9271-8DBC-4CDF-B84F-838089CB3EC8}"/>
              </a:ext>
            </a:extLst>
          </p:cNvPr>
          <p:cNvSpPr>
            <a:spLocks noGrp="1"/>
          </p:cNvSpPr>
          <p:nvPr>
            <p:ph type="dt" sz="half" idx="10"/>
          </p:nvPr>
        </p:nvSpPr>
        <p:spPr/>
        <p:txBody>
          <a:bodyPr/>
          <a:lstStyle/>
          <a:p>
            <a:fld id="{E7F22EDA-856D-4B2A-BA15-5A10CD16A147}"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id="{4D8DF45C-E53A-4E16-B569-ABB46BE7FC1F}"/>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7" name="灯片编号占位符 6">
            <a:extLst>
              <a:ext uri="{FF2B5EF4-FFF2-40B4-BE49-F238E27FC236}">
                <a16:creationId xmlns:a16="http://schemas.microsoft.com/office/drawing/2014/main" id="{289A1523-33DF-4364-90DC-FE98ED5F5A1D}"/>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48</a:t>
            </a:fld>
            <a:endParaRPr lang="zh-CN" altLang="en-US">
              <a:solidFill>
                <a:prstClr val="black">
                  <a:tint val="75000"/>
                </a:prstClr>
              </a:solidFill>
            </a:endParaRPr>
          </a:p>
        </p:txBody>
      </p:sp>
      <p:sp>
        <p:nvSpPr>
          <p:cNvPr id="8" name="内容占位符 8">
            <a:extLst>
              <a:ext uri="{FF2B5EF4-FFF2-40B4-BE49-F238E27FC236}">
                <a16:creationId xmlns:a16="http://schemas.microsoft.com/office/drawing/2014/main" id="{A293F887-C20D-4730-BF10-5F119380B60B}"/>
              </a:ext>
            </a:extLst>
          </p:cNvPr>
          <p:cNvSpPr txBox="1">
            <a:spLocks/>
          </p:cNvSpPr>
          <p:nvPr/>
        </p:nvSpPr>
        <p:spPr>
          <a:xfrm>
            <a:off x="4922448" y="1133894"/>
            <a:ext cx="3886200" cy="4351338"/>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sz="2800" b="1"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400" b="1"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000" b="1"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zh-CN" altLang="en-US" dirty="0">
              <a:latin typeface="楷体" panose="02010609060101010101" pitchFamily="49" charset="-122"/>
              <a:ea typeface="楷体" panose="02010609060101010101" pitchFamily="49" charset="-122"/>
            </a:endParaRPr>
          </a:p>
        </p:txBody>
      </p:sp>
      <p:pic>
        <p:nvPicPr>
          <p:cNvPr id="9" name="Picture 7">
            <a:extLst>
              <a:ext uri="{FF2B5EF4-FFF2-40B4-BE49-F238E27FC236}">
                <a16:creationId xmlns:a16="http://schemas.microsoft.com/office/drawing/2014/main" id="{DE0F76EA-7478-464C-83AF-FE2C4ADC7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465" y="492958"/>
            <a:ext cx="2924175"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
            <a:extLst>
              <a:ext uri="{FF2B5EF4-FFF2-40B4-BE49-F238E27FC236}">
                <a16:creationId xmlns:a16="http://schemas.microsoft.com/office/drawing/2014/main" id="{14F8D2F0-B70E-492A-AC93-43E8A555E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822452"/>
            <a:ext cx="5486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9">
            <a:extLst>
              <a:ext uri="{FF2B5EF4-FFF2-40B4-BE49-F238E27FC236}">
                <a16:creationId xmlns:a16="http://schemas.microsoft.com/office/drawing/2014/main" id="{A1182738-F58C-443E-9DA2-E6824A67E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88" y="4987677"/>
            <a:ext cx="458152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2722337"/>
      </p:ext>
    </p:extLst>
  </p:cSld>
  <p:clrMapOvr>
    <a:masterClrMapping/>
  </p:clrMapOvr>
  <p:transition spd="slow" advTm="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AC659-5F5A-487B-8C21-4EB66E2DA80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692F1E9-C9E2-4879-86CB-E35354B5A1E0}"/>
              </a:ext>
            </a:extLst>
          </p:cNvPr>
          <p:cNvSpPr>
            <a:spLocks noGrp="1"/>
          </p:cNvSpPr>
          <p:nvPr>
            <p:ph sz="half" idx="1"/>
          </p:nvPr>
        </p:nvSpPr>
        <p:spPr>
          <a:xfrm>
            <a:off x="362433" y="888076"/>
            <a:ext cx="3886200" cy="4351338"/>
          </a:xfrm>
        </p:spPr>
        <p:txBody>
          <a:bodyPr/>
          <a:lstStyle/>
          <a:p>
            <a:r>
              <a:rPr lang="zh-CN" altLang="en-US" b="1" dirty="0">
                <a:latin typeface="楷体" panose="02010609060101010101" pitchFamily="49" charset="-122"/>
                <a:ea typeface="楷体" panose="02010609060101010101" pitchFamily="49" charset="-122"/>
              </a:rPr>
              <a:t>更新</a:t>
            </a:r>
          </a:p>
          <a:p>
            <a:endParaRPr lang="zh-CN" altLang="en-US" b="1" dirty="0"/>
          </a:p>
        </p:txBody>
      </p:sp>
      <p:sp>
        <p:nvSpPr>
          <p:cNvPr id="5" name="日期占位符 4">
            <a:extLst>
              <a:ext uri="{FF2B5EF4-FFF2-40B4-BE49-F238E27FC236}">
                <a16:creationId xmlns:a16="http://schemas.microsoft.com/office/drawing/2014/main" id="{BDD3010C-80FE-4EC7-9213-31E5DC06B606}"/>
              </a:ext>
            </a:extLst>
          </p:cNvPr>
          <p:cNvSpPr>
            <a:spLocks noGrp="1"/>
          </p:cNvSpPr>
          <p:nvPr>
            <p:ph type="dt" sz="half" idx="10"/>
          </p:nvPr>
        </p:nvSpPr>
        <p:spPr/>
        <p:txBody>
          <a:bodyPr/>
          <a:lstStyle/>
          <a:p>
            <a:fld id="{E7F22EDA-856D-4B2A-BA15-5A10CD16A147}"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id="{0D878F8B-6381-4B33-92C7-7B5769708270}"/>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7" name="灯片编号占位符 6">
            <a:extLst>
              <a:ext uri="{FF2B5EF4-FFF2-40B4-BE49-F238E27FC236}">
                <a16:creationId xmlns:a16="http://schemas.microsoft.com/office/drawing/2014/main" id="{653EFBFB-2F67-421A-846A-F42B0BE4D207}"/>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49</a:t>
            </a:fld>
            <a:endParaRPr lang="zh-CN" altLang="en-US">
              <a:solidFill>
                <a:prstClr val="black">
                  <a:tint val="75000"/>
                </a:prstClr>
              </a:solidFill>
            </a:endParaRPr>
          </a:p>
        </p:txBody>
      </p:sp>
      <p:pic>
        <p:nvPicPr>
          <p:cNvPr id="8" name="Picture 6">
            <a:extLst>
              <a:ext uri="{FF2B5EF4-FFF2-40B4-BE49-F238E27FC236}">
                <a16:creationId xmlns:a16="http://schemas.microsoft.com/office/drawing/2014/main" id="{AC1E937D-537E-47BE-9CA9-43C70B5CA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196752"/>
            <a:ext cx="216217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a:extLst>
              <a:ext uri="{FF2B5EF4-FFF2-40B4-BE49-F238E27FC236}">
                <a16:creationId xmlns:a16="http://schemas.microsoft.com/office/drawing/2014/main" id="{AB6990CE-74E5-41A4-8D1F-49E16DEF6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371" y="3285222"/>
            <a:ext cx="5707063"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549018"/>
      </p:ext>
    </p:extLst>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536620" y="992291"/>
            <a:ext cx="8229600" cy="4536504"/>
          </a:xfrm>
        </p:spPr>
        <p:txBody>
          <a:bodyPr/>
          <a:lstStyle/>
          <a:p>
            <a:pPr>
              <a:lnSpc>
                <a:spcPct val="150000"/>
              </a:lnSpc>
            </a:pPr>
            <a:r>
              <a:rPr kumimoji="1" lang="zh-CN" altLang="en-US"/>
              <a:t>一种指令集结构中的指令到底要支持哪些类型的操作？</a:t>
            </a:r>
            <a:endParaRPr kumimoji="1" lang="en-US" altLang="zh-CN"/>
          </a:p>
          <a:p>
            <a:pPr>
              <a:lnSpc>
                <a:spcPct val="150000"/>
              </a:lnSpc>
            </a:pPr>
            <a:r>
              <a:rPr kumimoji="1" lang="zh-CN" altLang="en-US"/>
              <a:t>两种截然不同的方向：</a:t>
            </a:r>
            <a:endParaRPr kumimoji="1" lang="en-US" altLang="zh-CN"/>
          </a:p>
          <a:p>
            <a:pPr lvl="1">
              <a:lnSpc>
                <a:spcPct val="150000"/>
              </a:lnSpc>
            </a:pPr>
            <a:r>
              <a:rPr kumimoji="1" lang="en-US" altLang="zh-CN"/>
              <a:t>CISC</a:t>
            </a:r>
            <a:r>
              <a:rPr kumimoji="1" lang="zh-CN" altLang="en-US"/>
              <a:t>（</a:t>
            </a:r>
            <a:r>
              <a:rPr kumimoji="1" lang="en-US" altLang="zh-CN"/>
              <a:t>Complex Instruction Set Computer,</a:t>
            </a:r>
            <a:r>
              <a:rPr kumimoji="1" lang="zh-CN" altLang="en-US"/>
              <a:t>复杂指令集计算机）</a:t>
            </a:r>
          </a:p>
          <a:p>
            <a:pPr lvl="1">
              <a:lnSpc>
                <a:spcPct val="150000"/>
              </a:lnSpc>
            </a:pPr>
            <a:r>
              <a:rPr kumimoji="1" lang="en-US" altLang="zh-CN"/>
              <a:t>RISC</a:t>
            </a:r>
            <a:r>
              <a:rPr kumimoji="1" lang="zh-CN" altLang="en-US"/>
              <a:t>（</a:t>
            </a:r>
            <a:r>
              <a:rPr kumimoji="1" lang="en-US" altLang="zh-CN"/>
              <a:t>Reduced Instruction Set Computing</a:t>
            </a:r>
            <a:r>
              <a:rPr kumimoji="1" lang="zh-CN" altLang="en-US"/>
              <a:t>，精简指令集计算机）</a:t>
            </a:r>
          </a:p>
          <a:p>
            <a:pPr>
              <a:lnSpc>
                <a:spcPct val="150000"/>
              </a:lnSpc>
            </a:pPr>
            <a:endParaRPr kumimoji="1" lang="zh-CN" altLang="en-US"/>
          </a:p>
          <a:p>
            <a:pPr>
              <a:lnSpc>
                <a:spcPct val="150000"/>
              </a:lnSpc>
            </a:pPr>
            <a:endParaRPr kumimoji="1" lang="zh-CN" altLang="en-US"/>
          </a:p>
        </p:txBody>
      </p:sp>
      <p:sp>
        <p:nvSpPr>
          <p:cNvPr id="65542" name="页脚占位符 6"/>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32" indent="-285744" eaLnBrk="0" hangingPunct="0">
              <a:defRPr sz="4000">
                <a:solidFill>
                  <a:schemeClr val="tx1"/>
                </a:solidFill>
                <a:latin typeface="Arial" panose="020B0604020202020204" pitchFamily="34" charset="0"/>
                <a:ea typeface="宋体" panose="02010600030101010101" pitchFamily="2" charset="-122"/>
              </a:defRPr>
            </a:lvl2pPr>
            <a:lvl3pPr marL="1142971" indent="-228594" eaLnBrk="0" hangingPunct="0">
              <a:defRPr sz="4000">
                <a:solidFill>
                  <a:schemeClr val="tx1"/>
                </a:solidFill>
                <a:latin typeface="Arial" panose="020B0604020202020204" pitchFamily="34" charset="0"/>
                <a:ea typeface="宋体" panose="02010600030101010101" pitchFamily="2" charset="-122"/>
              </a:defRPr>
            </a:lvl3pPr>
            <a:lvl4pPr marL="1600160" indent="-228594" eaLnBrk="0" hangingPunct="0">
              <a:defRPr sz="4000">
                <a:solidFill>
                  <a:schemeClr val="tx1"/>
                </a:solidFill>
                <a:latin typeface="Arial" panose="020B0604020202020204" pitchFamily="34" charset="0"/>
                <a:ea typeface="宋体" panose="02010600030101010101" pitchFamily="2" charset="-122"/>
              </a:defRPr>
            </a:lvl4pPr>
            <a:lvl5pPr marL="2057349" indent="-228594" eaLnBrk="0" hangingPunct="0">
              <a:defRPr sz="4000">
                <a:solidFill>
                  <a:schemeClr val="tx1"/>
                </a:solidFill>
                <a:latin typeface="Arial" panose="020B0604020202020204" pitchFamily="34" charset="0"/>
                <a:ea typeface="宋体" panose="02010600030101010101" pitchFamily="2" charset="-122"/>
              </a:defRPr>
            </a:lvl5pPr>
            <a:lvl6pPr marL="2514537"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726"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8914"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103"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r>
              <a:rPr lang="zh-CN" altLang="en-US" sz="1200"/>
              <a:t>西北大学信息学院  谢倩茹</a:t>
            </a:r>
            <a:endParaRPr lang="en-US" altLang="zh-CN" sz="1200"/>
          </a:p>
        </p:txBody>
      </p:sp>
      <p:sp>
        <p:nvSpPr>
          <p:cNvPr id="65541"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32" indent="-285744" eaLnBrk="0" hangingPunct="0">
              <a:defRPr sz="4000">
                <a:solidFill>
                  <a:schemeClr val="tx1"/>
                </a:solidFill>
                <a:latin typeface="Arial" panose="020B0604020202020204" pitchFamily="34" charset="0"/>
                <a:ea typeface="宋体" panose="02010600030101010101" pitchFamily="2" charset="-122"/>
              </a:defRPr>
            </a:lvl2pPr>
            <a:lvl3pPr marL="1142971" indent="-228594" eaLnBrk="0" hangingPunct="0">
              <a:defRPr sz="4000">
                <a:solidFill>
                  <a:schemeClr val="tx1"/>
                </a:solidFill>
                <a:latin typeface="Arial" panose="020B0604020202020204" pitchFamily="34" charset="0"/>
                <a:ea typeface="宋体" panose="02010600030101010101" pitchFamily="2" charset="-122"/>
              </a:defRPr>
            </a:lvl3pPr>
            <a:lvl4pPr marL="1600160" indent="-228594" eaLnBrk="0" hangingPunct="0">
              <a:defRPr sz="4000">
                <a:solidFill>
                  <a:schemeClr val="tx1"/>
                </a:solidFill>
                <a:latin typeface="Arial" panose="020B0604020202020204" pitchFamily="34" charset="0"/>
                <a:ea typeface="宋体" panose="02010600030101010101" pitchFamily="2" charset="-122"/>
              </a:defRPr>
            </a:lvl4pPr>
            <a:lvl5pPr marL="2057349" indent="-228594" eaLnBrk="0" hangingPunct="0">
              <a:defRPr sz="4000">
                <a:solidFill>
                  <a:schemeClr val="tx1"/>
                </a:solidFill>
                <a:latin typeface="Arial" panose="020B0604020202020204" pitchFamily="34" charset="0"/>
                <a:ea typeface="宋体" panose="02010600030101010101" pitchFamily="2" charset="-122"/>
              </a:defRPr>
            </a:lvl5pPr>
            <a:lvl6pPr marL="2514537"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726"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8914"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103"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fld id="{76565EC4-78DA-4114-B7BF-F8273C446DCD}" type="slidenum">
              <a:rPr lang="en-US" altLang="zh-CN" sz="1000" smtClean="0">
                <a:solidFill>
                  <a:prstClr val="black"/>
                </a:solidFill>
                <a:latin typeface="+mn-lt"/>
                <a:ea typeface="+mn-ea"/>
              </a:rPr>
              <a:pPr eaLnBrk="1" hangingPunct="1"/>
              <a:t>5</a:t>
            </a:fld>
            <a:endParaRPr lang="en-US" altLang="zh-CN" sz="1000" dirty="0">
              <a:solidFill>
                <a:prstClr val="black"/>
              </a:solidFill>
              <a:latin typeface="+mn-lt"/>
              <a:ea typeface="+mn-ea"/>
            </a:endParaRPr>
          </a:p>
        </p:txBody>
      </p:sp>
      <p:sp>
        <p:nvSpPr>
          <p:cNvPr id="65540" name="日期占位符 4"/>
          <p:cNvSpPr>
            <a:spLocks noGrp="1"/>
          </p:cNvSpPr>
          <p:nvPr>
            <p:ph type="dt" sz="half"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32" indent="-285744" eaLnBrk="0" hangingPunct="0">
              <a:defRPr sz="4000">
                <a:solidFill>
                  <a:schemeClr val="tx1"/>
                </a:solidFill>
                <a:latin typeface="Arial" panose="020B0604020202020204" pitchFamily="34" charset="0"/>
                <a:ea typeface="宋体" panose="02010600030101010101" pitchFamily="2" charset="-122"/>
              </a:defRPr>
            </a:lvl2pPr>
            <a:lvl3pPr marL="1142971" indent="-228594" eaLnBrk="0" hangingPunct="0">
              <a:defRPr sz="4000">
                <a:solidFill>
                  <a:schemeClr val="tx1"/>
                </a:solidFill>
                <a:latin typeface="Arial" panose="020B0604020202020204" pitchFamily="34" charset="0"/>
                <a:ea typeface="宋体" panose="02010600030101010101" pitchFamily="2" charset="-122"/>
              </a:defRPr>
            </a:lvl3pPr>
            <a:lvl4pPr marL="1600160" indent="-228594" eaLnBrk="0" hangingPunct="0">
              <a:defRPr sz="4000">
                <a:solidFill>
                  <a:schemeClr val="tx1"/>
                </a:solidFill>
                <a:latin typeface="Arial" panose="020B0604020202020204" pitchFamily="34" charset="0"/>
                <a:ea typeface="宋体" panose="02010600030101010101" pitchFamily="2" charset="-122"/>
              </a:defRPr>
            </a:lvl4pPr>
            <a:lvl5pPr marL="2057349" indent="-228594" eaLnBrk="0" hangingPunct="0">
              <a:defRPr sz="4000">
                <a:solidFill>
                  <a:schemeClr val="tx1"/>
                </a:solidFill>
                <a:latin typeface="Arial" panose="020B0604020202020204" pitchFamily="34" charset="0"/>
                <a:ea typeface="宋体" panose="02010600030101010101" pitchFamily="2" charset="-122"/>
              </a:defRPr>
            </a:lvl5pPr>
            <a:lvl6pPr marL="2514537"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726"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8914"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103"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fld id="{F03D16B4-418A-4CB8-AF8A-FDB90F952A6B}" type="datetime1">
              <a:rPr lang="zh-CN" altLang="en-US" sz="1200" smtClean="0"/>
              <a:t>2023/12/28</a:t>
            </a:fld>
            <a:endParaRPr lang="en-US" altLang="zh-CN" sz="1200"/>
          </a:p>
        </p:txBody>
      </p:sp>
    </p:spTree>
    <p:extLst>
      <p:ext uri="{BB962C8B-B14F-4D97-AF65-F5344CB8AC3E}">
        <p14:creationId xmlns:p14="http://schemas.microsoft.com/office/powerpoint/2010/main" val="3558684124"/>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9A88BC2C-FF60-4265-920A-90E612438A49}"/>
              </a:ext>
            </a:extLst>
          </p:cNvPr>
          <p:cNvSpPr>
            <a:spLocks noGrp="1"/>
          </p:cNvSpPr>
          <p:nvPr>
            <p:ph idx="1"/>
          </p:nvPr>
        </p:nvSpPr>
        <p:spPr/>
        <p:txBody>
          <a:bodyPr>
            <a:normAutofit lnSpcReduction="10000"/>
          </a:bodyPr>
          <a:lstStyle/>
          <a:p>
            <a:pPr eaLnBrk="1" hangingPunct="1">
              <a:lnSpc>
                <a:spcPct val="150000"/>
              </a:lnSpc>
            </a:pPr>
            <a:r>
              <a:rPr lang="zh-CN" altLang="en-US" dirty="0"/>
              <a:t>提高处理机工作速度的途径</a:t>
            </a:r>
            <a:endParaRPr lang="en-US" altLang="zh-CN" dirty="0">
              <a:latin typeface="仿宋" panose="02010609060101010101" pitchFamily="49" charset="-122"/>
              <a:ea typeface="仿宋" panose="02010609060101010101" pitchFamily="49" charset="-122"/>
            </a:endParaRPr>
          </a:p>
          <a:p>
            <a:pPr eaLnBrk="1" hangingPunct="1">
              <a:lnSpc>
                <a:spcPct val="150000"/>
              </a:lnSpc>
            </a:pPr>
            <a:r>
              <a:rPr lang="zh-CN" altLang="en-US" dirty="0">
                <a:latin typeface="仿宋" panose="02010609060101010101" pitchFamily="49" charset="-122"/>
                <a:ea typeface="仿宋" panose="02010609060101010101" pitchFamily="49" charset="-122"/>
              </a:rPr>
              <a:t>设计处理机的</a:t>
            </a:r>
            <a:r>
              <a:rPr lang="zh-CN" altLang="en-US" dirty="0">
                <a:solidFill>
                  <a:srgbClr val="FF0000"/>
                </a:solidFill>
                <a:latin typeface="仿宋" panose="02010609060101010101" pitchFamily="49" charset="-122"/>
                <a:ea typeface="仿宋" panose="02010609060101010101" pitchFamily="49" charset="-122"/>
              </a:rPr>
              <a:t>基本任务</a:t>
            </a:r>
            <a:r>
              <a:rPr lang="zh-CN" altLang="en-US" dirty="0">
                <a:latin typeface="仿宋" panose="02010609060101010101" pitchFamily="49" charset="-122"/>
                <a:ea typeface="仿宋" panose="02010609060101010101" pitchFamily="49" charset="-122"/>
              </a:rPr>
              <a:t>是要缩短解释指令的时间，即提高处理机指令执行的速度。通常的途径有以下三种：</a:t>
            </a:r>
          </a:p>
          <a:p>
            <a:pPr lvl="1" eaLnBrk="1" hangingPunct="1">
              <a:lnSpc>
                <a:spcPct val="150000"/>
              </a:lnSpc>
            </a:pPr>
            <a:r>
              <a:rPr lang="zh-CN" altLang="en-US" sz="2400" dirty="0">
                <a:latin typeface="仿宋" panose="02010609060101010101" pitchFamily="49" charset="-122"/>
                <a:ea typeface="仿宋" panose="02010609060101010101" pitchFamily="49" charset="-122"/>
              </a:rPr>
              <a:t> 提高处理机的工作主频。</a:t>
            </a:r>
          </a:p>
          <a:p>
            <a:pPr lvl="1" eaLnBrk="1" hangingPunct="1">
              <a:lnSpc>
                <a:spcPct val="150000"/>
              </a:lnSpc>
            </a:pPr>
            <a:r>
              <a:rPr lang="zh-CN" altLang="en-US" sz="2400" dirty="0">
                <a:latin typeface="仿宋" panose="02010609060101010101" pitchFamily="49" charset="-122"/>
                <a:ea typeface="仿宋" panose="02010609060101010101" pitchFamily="49" charset="-122"/>
              </a:rPr>
              <a:t> 使用</a:t>
            </a:r>
            <a:r>
              <a:rPr lang="en-US" altLang="zh-CN" sz="2400" dirty="0">
                <a:latin typeface="仿宋" panose="02010609060101010101" pitchFamily="49" charset="-122"/>
                <a:ea typeface="仿宋" panose="02010609060101010101" pitchFamily="49" charset="-122"/>
              </a:rPr>
              <a:t>RISK</a:t>
            </a:r>
            <a:r>
              <a:rPr lang="zh-CN" altLang="en-US" sz="2400" dirty="0">
                <a:latin typeface="仿宋" panose="02010609060101010101" pitchFamily="49" charset="-122"/>
                <a:ea typeface="仿宋" panose="02010609060101010101" pitchFamily="49" charset="-122"/>
              </a:rPr>
              <a:t>技术，缩短指令执行的平均时间</a:t>
            </a:r>
          </a:p>
          <a:p>
            <a:pPr lvl="1" eaLnBrk="1" hangingPunct="1">
              <a:lnSpc>
                <a:spcPct val="150000"/>
              </a:lnSpc>
            </a:pPr>
            <a:r>
              <a:rPr lang="zh-CN" altLang="en-US" sz="2400" dirty="0">
                <a:latin typeface="仿宋" panose="02010609060101010101" pitchFamily="49" charset="-122"/>
                <a:ea typeface="仿宋" panose="02010609060101010101" pitchFamily="49" charset="-122"/>
              </a:rPr>
              <a:t> 多条指令并行执行</a:t>
            </a:r>
          </a:p>
          <a:p>
            <a:endParaRPr lang="zh-CN" altLang="en-US" dirty="0"/>
          </a:p>
        </p:txBody>
      </p:sp>
      <p:sp>
        <p:nvSpPr>
          <p:cNvPr id="5" name="日期占位符 4">
            <a:extLst>
              <a:ext uri="{FF2B5EF4-FFF2-40B4-BE49-F238E27FC236}">
                <a16:creationId xmlns:a16="http://schemas.microsoft.com/office/drawing/2014/main" id="{C2210218-4105-4CC7-B42A-E80E7571682B}"/>
              </a:ext>
            </a:extLst>
          </p:cNvPr>
          <p:cNvSpPr>
            <a:spLocks noGrp="1"/>
          </p:cNvSpPr>
          <p:nvPr>
            <p:ph type="dt" sz="half" idx="10"/>
          </p:nvPr>
        </p:nvSpPr>
        <p:spPr/>
        <p:txBody>
          <a:bodyPr/>
          <a:lstStyle/>
          <a:p>
            <a:fld id="{E7F22EDA-856D-4B2A-BA15-5A10CD16A147}"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id="{2F7CA727-EB0A-43D4-958F-57126745D1A1}"/>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7" name="灯片编号占位符 6">
            <a:extLst>
              <a:ext uri="{FF2B5EF4-FFF2-40B4-BE49-F238E27FC236}">
                <a16:creationId xmlns:a16="http://schemas.microsoft.com/office/drawing/2014/main" id="{61D7DFEF-6B76-42CC-8A97-380FE39FB6BC}"/>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50</a:t>
            </a:fld>
            <a:endParaRPr lang="zh-CN" altLang="en-US">
              <a:solidFill>
                <a:prstClr val="black">
                  <a:tint val="75000"/>
                </a:prstClr>
              </a:solidFill>
            </a:endParaRPr>
          </a:p>
        </p:txBody>
      </p:sp>
    </p:spTree>
    <p:extLst>
      <p:ext uri="{BB962C8B-B14F-4D97-AF65-F5344CB8AC3E}">
        <p14:creationId xmlns:p14="http://schemas.microsoft.com/office/powerpoint/2010/main" val="3048989416"/>
      </p:ext>
    </p:extLst>
  </p:cSld>
  <p:clrMapOvr>
    <a:masterClrMapping/>
  </p:clrMapOvr>
  <p:transition spd="slow" advTm="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A8D9B-D7AC-4217-8D68-CCF56CB49BCF}"/>
              </a:ext>
            </a:extLst>
          </p:cNvPr>
          <p:cNvSpPr>
            <a:spLocks noGrp="1"/>
          </p:cNvSpPr>
          <p:nvPr>
            <p:ph type="title"/>
          </p:nvPr>
        </p:nvSpPr>
        <p:spPr/>
        <p:txBody>
          <a:bodyPr/>
          <a:lstStyle/>
          <a:p>
            <a:r>
              <a:rPr lang="zh-CN" altLang="en-US" dirty="0"/>
              <a:t>四、指令级并行（</a:t>
            </a:r>
            <a:r>
              <a:rPr lang="en-US" altLang="zh-CN" dirty="0"/>
              <a:t>ILP</a:t>
            </a:r>
            <a:r>
              <a:rPr lang="zh-CN" altLang="en-US" dirty="0"/>
              <a:t>）</a:t>
            </a:r>
          </a:p>
        </p:txBody>
      </p:sp>
      <p:sp>
        <p:nvSpPr>
          <p:cNvPr id="3" name="内容占位符 2">
            <a:extLst>
              <a:ext uri="{FF2B5EF4-FFF2-40B4-BE49-F238E27FC236}">
                <a16:creationId xmlns:a16="http://schemas.microsoft.com/office/drawing/2014/main" id="{EBF4CED6-E684-413A-A139-1CFF86F05BA9}"/>
              </a:ext>
            </a:extLst>
          </p:cNvPr>
          <p:cNvSpPr>
            <a:spLocks noGrp="1"/>
          </p:cNvSpPr>
          <p:nvPr>
            <p:ph idx="1"/>
          </p:nvPr>
        </p:nvSpPr>
        <p:spPr>
          <a:xfrm>
            <a:off x="457200" y="1164608"/>
            <a:ext cx="8229600" cy="4525963"/>
          </a:xfrm>
        </p:spPr>
        <p:txBody>
          <a:bodyPr>
            <a:normAutofit/>
          </a:bodyPr>
          <a:lstStyle/>
          <a:p>
            <a:pPr eaLnBrk="1" hangingPunct="1">
              <a:lnSpc>
                <a:spcPct val="160000"/>
              </a:lnSpc>
            </a:pPr>
            <a:r>
              <a:rPr lang="zh-CN" altLang="en-US" dirty="0">
                <a:latin typeface="仿宋" panose="02010609060101010101" pitchFamily="49" charset="-122"/>
                <a:ea typeface="仿宋" panose="02010609060101010101" pitchFamily="49" charset="-122"/>
              </a:rPr>
              <a:t>多条指令并行执行可以从两个方面来开发处理机内部的并行性：</a:t>
            </a:r>
            <a:endParaRPr lang="en-US" altLang="zh-CN" dirty="0">
              <a:latin typeface="仿宋" panose="02010609060101010101" pitchFamily="49" charset="-122"/>
              <a:ea typeface="仿宋" panose="02010609060101010101" pitchFamily="49" charset="-122"/>
            </a:endParaRPr>
          </a:p>
          <a:p>
            <a:pPr lvl="1" eaLnBrk="1" hangingPunct="1">
              <a:lnSpc>
                <a:spcPct val="160000"/>
              </a:lnSpc>
            </a:pPr>
            <a:r>
              <a:rPr lang="zh-CN" altLang="en-US" dirty="0">
                <a:solidFill>
                  <a:srgbClr val="0000CC"/>
                </a:solidFill>
                <a:latin typeface="仿宋" panose="02010609060101010101" pitchFamily="49" charset="-122"/>
                <a:ea typeface="仿宋" panose="02010609060101010101" pitchFamily="49" charset="-122"/>
              </a:rPr>
              <a:t>空间并行性</a:t>
            </a:r>
            <a:r>
              <a:rPr lang="zh-CN" altLang="en-US" dirty="0">
                <a:latin typeface="仿宋" panose="02010609060101010101" pitchFamily="49" charset="-122"/>
                <a:ea typeface="仿宋" panose="02010609060101010101" pitchFamily="49" charset="-122"/>
              </a:rPr>
              <a:t>：</a:t>
            </a:r>
            <a:r>
              <a:rPr lang="zh-CN" altLang="en-US" b="0" dirty="0">
                <a:latin typeface="仿宋" panose="02010609060101010101" pitchFamily="49" charset="-122"/>
                <a:ea typeface="仿宋" panose="02010609060101010101" pitchFamily="49" charset="-122"/>
              </a:rPr>
              <a:t>即在一个处理机内设置多个独立的操作部件，并让这些操作部件并行工作，这种处理机称为多操作部件处理机或</a:t>
            </a:r>
            <a:r>
              <a:rPr lang="zh-CN" altLang="en-US" b="0" dirty="0">
                <a:solidFill>
                  <a:srgbClr val="008000"/>
                </a:solidFill>
                <a:latin typeface="仿宋" panose="02010609060101010101" pitchFamily="49" charset="-122"/>
                <a:ea typeface="仿宋" panose="02010609060101010101" pitchFamily="49" charset="-122"/>
              </a:rPr>
              <a:t>超标量处理机</a:t>
            </a:r>
            <a:r>
              <a:rPr lang="zh-CN" altLang="en-US" b="0" dirty="0">
                <a:latin typeface="仿宋" panose="02010609060101010101" pitchFamily="49" charset="-122"/>
                <a:ea typeface="仿宋" panose="02010609060101010101" pitchFamily="49" charset="-122"/>
              </a:rPr>
              <a:t>；</a:t>
            </a:r>
            <a:endParaRPr lang="en-US" altLang="zh-CN" b="0" dirty="0">
              <a:latin typeface="仿宋" panose="02010609060101010101" pitchFamily="49" charset="-122"/>
              <a:ea typeface="仿宋" panose="02010609060101010101" pitchFamily="49" charset="-122"/>
            </a:endParaRPr>
          </a:p>
          <a:p>
            <a:pPr lvl="1" eaLnBrk="1" hangingPunct="1">
              <a:lnSpc>
                <a:spcPct val="160000"/>
              </a:lnSpc>
            </a:pPr>
            <a:r>
              <a:rPr lang="zh-CN" altLang="en-US" b="0" dirty="0">
                <a:solidFill>
                  <a:srgbClr val="0000CC"/>
                </a:solidFill>
                <a:latin typeface="仿宋" panose="02010609060101010101" pitchFamily="49" charset="-122"/>
                <a:ea typeface="仿宋" panose="02010609060101010101" pitchFamily="49" charset="-122"/>
              </a:rPr>
              <a:t>时间并行性</a:t>
            </a:r>
            <a:r>
              <a:rPr lang="zh-CN" altLang="en-US" b="0" dirty="0">
                <a:latin typeface="仿宋" panose="02010609060101010101" pitchFamily="49" charset="-122"/>
                <a:ea typeface="仿宋" panose="02010609060101010101" pitchFamily="49" charset="-122"/>
              </a:rPr>
              <a:t>：就是采用流水线技术。</a:t>
            </a:r>
            <a:r>
              <a:rPr lang="zh-CN" altLang="en-US" b="0" dirty="0">
                <a:solidFill>
                  <a:srgbClr val="008000"/>
                </a:solidFill>
                <a:latin typeface="仿宋" panose="02010609060101010101" pitchFamily="49" charset="-122"/>
                <a:ea typeface="仿宋" panose="02010609060101010101" pitchFamily="49" charset="-122"/>
              </a:rPr>
              <a:t>流水线技术</a:t>
            </a:r>
            <a:r>
              <a:rPr lang="zh-CN" altLang="en-US" b="0" dirty="0">
                <a:latin typeface="仿宋" panose="02010609060101010101" pitchFamily="49" charset="-122"/>
                <a:ea typeface="仿宋" panose="02010609060101010101" pitchFamily="49" charset="-122"/>
              </a:rPr>
              <a:t>是一种非常经济、对提高处理机的运算速度非常有效的技术</a:t>
            </a:r>
            <a:endParaRPr lang="zh-CN" altLang="en-US" b="0" dirty="0"/>
          </a:p>
        </p:txBody>
      </p:sp>
      <p:sp>
        <p:nvSpPr>
          <p:cNvPr id="4" name="日期占位符 3">
            <a:extLst>
              <a:ext uri="{FF2B5EF4-FFF2-40B4-BE49-F238E27FC236}">
                <a16:creationId xmlns:a16="http://schemas.microsoft.com/office/drawing/2014/main" id="{9D9928EB-3A2F-47C7-A699-59DE05BCA5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72779-C731-4C06-8A82-250C8ABC0754}"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FD65A4F7-3483-4F1D-8D4D-FAFED3C43A0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2AEA2AEF-AD6C-4234-9C8A-B3E449450C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33507753"/>
      </p:ext>
    </p:extLst>
  </p:cSld>
  <p:clrMapOvr>
    <a:masterClrMapping/>
  </p:clrMapOvr>
  <p:transition spd="slow" advTm="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932EE0-75E8-4AF4-9C88-A9608D660B16}"/>
              </a:ext>
            </a:extLst>
          </p:cNvPr>
          <p:cNvSpPr>
            <a:spLocks noGrp="1"/>
          </p:cNvSpPr>
          <p:nvPr>
            <p:ph idx="1"/>
          </p:nvPr>
        </p:nvSpPr>
        <p:spPr/>
        <p:txBody>
          <a:bodyPr>
            <a:normAutofit/>
          </a:bodyPr>
          <a:lstStyle/>
          <a:p>
            <a:r>
              <a:rPr lang="en-US" altLang="zh-CN" dirty="0"/>
              <a:t>1</a:t>
            </a:r>
            <a:r>
              <a:rPr lang="zh-CN" altLang="en-US" dirty="0"/>
              <a:t>、流水线原理</a:t>
            </a:r>
            <a:endParaRPr lang="en-US" altLang="zh-CN" dirty="0"/>
          </a:p>
          <a:p>
            <a:pPr lvl="1">
              <a:lnSpc>
                <a:spcPct val="120000"/>
              </a:lnSpc>
              <a:spcBef>
                <a:spcPts val="1200"/>
              </a:spcBef>
            </a:pPr>
            <a:r>
              <a:rPr lang="zh-CN" altLang="en-US" dirty="0"/>
              <a:t>指令执行衡量指标：</a:t>
            </a:r>
            <a:endParaRPr lang="en-US" altLang="zh-CN" dirty="0"/>
          </a:p>
          <a:p>
            <a:pPr lvl="2">
              <a:lnSpc>
                <a:spcPct val="120000"/>
              </a:lnSpc>
              <a:spcBef>
                <a:spcPts val="1200"/>
              </a:spcBef>
            </a:pPr>
            <a:r>
              <a:rPr lang="en-US" altLang="zh-CN" dirty="0"/>
              <a:t>Throughput(</a:t>
            </a:r>
            <a:r>
              <a:rPr lang="zh-CN" altLang="en-US" dirty="0"/>
              <a:t>吞吐率</a:t>
            </a:r>
            <a:r>
              <a:rPr lang="en-US" altLang="zh-CN" dirty="0"/>
              <a:t>)</a:t>
            </a:r>
            <a:r>
              <a:rPr lang="zh-CN" altLang="en-US" dirty="0"/>
              <a:t>：每秒执行指令数</a:t>
            </a:r>
            <a:r>
              <a:rPr lang="en-US" altLang="zh-CN" dirty="0"/>
              <a:t>.</a:t>
            </a:r>
          </a:p>
          <a:p>
            <a:pPr lvl="2">
              <a:lnSpc>
                <a:spcPct val="120000"/>
              </a:lnSpc>
            </a:pPr>
            <a:r>
              <a:rPr lang="en-US" altLang="zh-CN" dirty="0"/>
              <a:t>Latency(</a:t>
            </a:r>
            <a:r>
              <a:rPr lang="zh-CN" altLang="en-US" dirty="0"/>
              <a:t>延时</a:t>
            </a:r>
            <a:r>
              <a:rPr lang="en-US" altLang="zh-CN" dirty="0"/>
              <a:t>)</a:t>
            </a:r>
            <a:r>
              <a:rPr lang="zh-CN" altLang="en-US" dirty="0"/>
              <a:t>：执行一条指令所需要的时间</a:t>
            </a:r>
            <a:r>
              <a:rPr lang="en-US" altLang="zh-CN" dirty="0"/>
              <a:t>.</a:t>
            </a:r>
          </a:p>
          <a:p>
            <a:pPr lvl="1">
              <a:lnSpc>
                <a:spcPct val="120000"/>
              </a:lnSpc>
            </a:pPr>
            <a:r>
              <a:rPr lang="zh-CN" altLang="en-US" dirty="0"/>
              <a:t>指令的执行方式：</a:t>
            </a:r>
            <a:endParaRPr lang="en-US" altLang="zh-CN" dirty="0"/>
          </a:p>
          <a:p>
            <a:pPr lvl="2">
              <a:lnSpc>
                <a:spcPct val="120000"/>
              </a:lnSpc>
            </a:pPr>
            <a:r>
              <a:rPr lang="zh-CN" altLang="en-US" dirty="0"/>
              <a:t>非流水的方式</a:t>
            </a:r>
            <a:endParaRPr lang="en-US" altLang="zh-CN" dirty="0"/>
          </a:p>
          <a:p>
            <a:endParaRPr lang="zh-CN" altLang="en-US" dirty="0"/>
          </a:p>
        </p:txBody>
      </p:sp>
      <p:sp>
        <p:nvSpPr>
          <p:cNvPr id="4" name="日期占位符 3">
            <a:extLst>
              <a:ext uri="{FF2B5EF4-FFF2-40B4-BE49-F238E27FC236}">
                <a16:creationId xmlns:a16="http://schemas.microsoft.com/office/drawing/2014/main" id="{5FE76494-3E22-43F4-9E91-A85E6CA8A9A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72779-C731-4C06-8A82-250C8ABC0754}"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B09550ED-7EEB-484F-9FCE-E1BFE04A747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86D9466F-74EA-41E7-A840-F1627C442A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Picture 4">
            <a:extLst>
              <a:ext uri="{FF2B5EF4-FFF2-40B4-BE49-F238E27FC236}">
                <a16:creationId xmlns:a16="http://schemas.microsoft.com/office/drawing/2014/main" id="{19DAB950-2500-4310-91CE-55C591821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949" y="3204438"/>
            <a:ext cx="3918679"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424801"/>
      </p:ext>
    </p:extLst>
  </p:cSld>
  <p:clrMapOvr>
    <a:masterClrMapping/>
  </p:clrMapOvr>
  <p:transition spd="slow" advTm="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4A5B44-FA29-41AC-93C3-E62819E3B8C3}"/>
              </a:ext>
            </a:extLst>
          </p:cNvPr>
          <p:cNvSpPr>
            <a:spLocks noGrp="1"/>
          </p:cNvSpPr>
          <p:nvPr>
            <p:ph idx="1"/>
          </p:nvPr>
        </p:nvSpPr>
        <p:spPr/>
        <p:txBody>
          <a:bodyPr/>
          <a:lstStyle/>
          <a:p>
            <a:pPr lvl="2"/>
            <a:r>
              <a:rPr lang="zh-CN" altLang="en-US" dirty="0"/>
              <a:t>流水线的方式</a:t>
            </a:r>
          </a:p>
        </p:txBody>
      </p:sp>
      <p:sp>
        <p:nvSpPr>
          <p:cNvPr id="3" name="日期占位符 2">
            <a:extLst>
              <a:ext uri="{FF2B5EF4-FFF2-40B4-BE49-F238E27FC236}">
                <a16:creationId xmlns:a16="http://schemas.microsoft.com/office/drawing/2014/main" id="{87356370-A243-4EBC-A4B5-ABE2CA0A8E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72779-C731-4C06-8A82-250C8ABC0754}"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a:extLst>
              <a:ext uri="{FF2B5EF4-FFF2-40B4-BE49-F238E27FC236}">
                <a16:creationId xmlns:a16="http://schemas.microsoft.com/office/drawing/2014/main" id="{66681B82-8D9B-48B4-AFA7-573B327EAB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5" name="灯片编号占位符 4">
            <a:extLst>
              <a:ext uri="{FF2B5EF4-FFF2-40B4-BE49-F238E27FC236}">
                <a16:creationId xmlns:a16="http://schemas.microsoft.com/office/drawing/2014/main" id="{84A12A09-E34C-4C22-B7D1-37874304A7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6" name="Picture 6">
            <a:extLst>
              <a:ext uri="{FF2B5EF4-FFF2-40B4-BE49-F238E27FC236}">
                <a16:creationId xmlns:a16="http://schemas.microsoft.com/office/drawing/2014/main" id="{7A8FA184-940A-42B6-B61D-71FD643B7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465" y="1903935"/>
            <a:ext cx="5567069" cy="3050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25283"/>
      </p:ext>
    </p:extLst>
  </p:cSld>
  <p:clrMapOvr>
    <a:masterClrMapping/>
  </p:clrMapOvr>
  <p:transition spd="slow" advTm="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118331F-2D36-44B7-8970-14F9DEB04DC8}"/>
              </a:ext>
            </a:extLst>
          </p:cNvPr>
          <p:cNvSpPr>
            <a:spLocks noGrp="1"/>
          </p:cNvSpPr>
          <p:nvPr>
            <p:ph idx="1"/>
          </p:nvPr>
        </p:nvSpPr>
        <p:spPr/>
        <p:txBody>
          <a:bodyPr/>
          <a:lstStyle/>
          <a:p>
            <a:r>
              <a:rPr lang="en-US" altLang="zh-CN" dirty="0"/>
              <a:t>2</a:t>
            </a:r>
            <a:r>
              <a:rPr lang="zh-CN" altLang="en-US" dirty="0"/>
              <a:t>、流水线操作</a:t>
            </a:r>
          </a:p>
        </p:txBody>
      </p:sp>
      <p:sp>
        <p:nvSpPr>
          <p:cNvPr id="3" name="日期占位符 2">
            <a:extLst>
              <a:ext uri="{FF2B5EF4-FFF2-40B4-BE49-F238E27FC236}">
                <a16:creationId xmlns:a16="http://schemas.microsoft.com/office/drawing/2014/main" id="{9F959662-12EB-431D-90AC-A384B066578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72779-C731-4C06-8A82-250C8ABC0754}"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a:extLst>
              <a:ext uri="{FF2B5EF4-FFF2-40B4-BE49-F238E27FC236}">
                <a16:creationId xmlns:a16="http://schemas.microsoft.com/office/drawing/2014/main" id="{D57683F9-9F1C-420F-955E-D346CEA3241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5" name="灯片编号占位符 4">
            <a:extLst>
              <a:ext uri="{FF2B5EF4-FFF2-40B4-BE49-F238E27FC236}">
                <a16:creationId xmlns:a16="http://schemas.microsoft.com/office/drawing/2014/main" id="{B5F44123-15EF-4360-914C-0A573852B2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Picture 5">
            <a:extLst>
              <a:ext uri="{FF2B5EF4-FFF2-40B4-BE49-F238E27FC236}">
                <a16:creationId xmlns:a16="http://schemas.microsoft.com/office/drawing/2014/main" id="{13F70DB4-80F5-4827-B1F8-FD6D19DDF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87" y="2289176"/>
            <a:ext cx="23717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71865753-4974-4470-A8F6-CA86B3CF3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11200"/>
            <a:ext cx="382270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0922947"/>
      </p:ext>
    </p:extLst>
  </p:cSld>
  <p:clrMapOvr>
    <a:masterClrMapping/>
  </p:clrMapOvr>
  <p:transition spd="slow" advTm="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3BB304-20D3-40AE-AC66-2B1645694756}"/>
              </a:ext>
            </a:extLst>
          </p:cNvPr>
          <p:cNvSpPr>
            <a:spLocks noGrp="1"/>
          </p:cNvSpPr>
          <p:nvPr>
            <p:ph idx="1"/>
          </p:nvPr>
        </p:nvSpPr>
        <p:spPr>
          <a:xfrm>
            <a:off x="485428" y="863039"/>
            <a:ext cx="8201372" cy="4942225"/>
          </a:xfrm>
        </p:spPr>
        <p:txBody>
          <a:bodyPr>
            <a:normAutofit fontScale="92500" lnSpcReduction="10000"/>
          </a:bodyPr>
          <a:lstStyle/>
          <a:p>
            <a:r>
              <a:rPr lang="en-US" altLang="zh-CN" dirty="0"/>
              <a:t>3</a:t>
            </a:r>
            <a:r>
              <a:rPr lang="zh-CN" altLang="en-US" dirty="0"/>
              <a:t>、流水线的局限性</a:t>
            </a:r>
            <a:endParaRPr lang="en-US" altLang="zh-CN" dirty="0"/>
          </a:p>
          <a:p>
            <a:r>
              <a:rPr lang="zh-CN" altLang="en-US" dirty="0"/>
              <a:t>（</a:t>
            </a:r>
            <a:r>
              <a:rPr lang="en-US" altLang="zh-CN" dirty="0"/>
              <a:t>1</a:t>
            </a:r>
            <a:r>
              <a:rPr lang="zh-CN" altLang="en-US" dirty="0"/>
              <a:t>）操作划分不一致</a:t>
            </a:r>
            <a:r>
              <a:rPr lang="en-US" altLang="zh-CN" dirty="0"/>
              <a:t>:</a:t>
            </a:r>
            <a:r>
              <a:rPr lang="zh-CN" altLang="en-US" dirty="0"/>
              <a:t>导致时钟周期延长、吞</a:t>
            </a:r>
            <a:endParaRPr lang="en-US" altLang="zh-CN" dirty="0"/>
          </a:p>
          <a:p>
            <a:pPr marL="0" indent="0">
              <a:buNone/>
            </a:pPr>
            <a:r>
              <a:rPr lang="en-US" altLang="zh-CN" dirty="0"/>
              <a:t>      </a:t>
            </a:r>
            <a:r>
              <a:rPr lang="zh-CN" altLang="en-US" dirty="0"/>
              <a:t>吐率降低</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a:t>
            </a:r>
            <a:r>
              <a:rPr lang="en-US" altLang="zh-CN" dirty="0"/>
              <a:t>2</a:t>
            </a:r>
            <a:r>
              <a:rPr lang="zh-CN" altLang="en-US" dirty="0"/>
              <a:t>）流水线过深：寄存器延迟占比增加、时钟</a:t>
            </a:r>
            <a:endParaRPr lang="en-US" altLang="zh-CN" dirty="0"/>
          </a:p>
          <a:p>
            <a:pPr marL="0" indent="0">
              <a:buNone/>
            </a:pPr>
            <a:r>
              <a:rPr lang="en-US" altLang="zh-CN" dirty="0"/>
              <a:t>      </a:t>
            </a:r>
            <a:r>
              <a:rPr lang="zh-CN" altLang="en-US" dirty="0"/>
              <a:t>传播不同步</a:t>
            </a:r>
          </a:p>
        </p:txBody>
      </p:sp>
      <p:sp>
        <p:nvSpPr>
          <p:cNvPr id="3" name="日期占位符 2">
            <a:extLst>
              <a:ext uri="{FF2B5EF4-FFF2-40B4-BE49-F238E27FC236}">
                <a16:creationId xmlns:a16="http://schemas.microsoft.com/office/drawing/2014/main" id="{664FF81C-EE71-456E-8FA1-EA80D6B38B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92A8EF-2CD4-4FDE-A47B-8259BB437F06}"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a:extLst>
              <a:ext uri="{FF2B5EF4-FFF2-40B4-BE49-F238E27FC236}">
                <a16:creationId xmlns:a16="http://schemas.microsoft.com/office/drawing/2014/main" id="{6F8600BA-9984-44D7-B608-4F5AEC16598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 软件学院 </a:t>
            </a:r>
          </a:p>
        </p:txBody>
      </p:sp>
      <p:sp>
        <p:nvSpPr>
          <p:cNvPr id="5" name="灯片编号占位符 4">
            <a:extLst>
              <a:ext uri="{FF2B5EF4-FFF2-40B4-BE49-F238E27FC236}">
                <a16:creationId xmlns:a16="http://schemas.microsoft.com/office/drawing/2014/main" id="{42DAF774-28A6-4E2F-876E-DB62FEAB4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AECEEE-0B0C-4847-BC36-879BD099159A}"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6" name="Picture 4">
            <a:extLst>
              <a:ext uri="{FF2B5EF4-FFF2-40B4-BE49-F238E27FC236}">
                <a16:creationId xmlns:a16="http://schemas.microsoft.com/office/drawing/2014/main" id="{D819EE3C-52F7-4FE9-93BD-F80AB631F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190644"/>
            <a:ext cx="4689084" cy="247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59421"/>
      </p:ext>
    </p:extLst>
  </p:cSld>
  <p:clrMapOvr>
    <a:masterClrMapping/>
  </p:clrMapOvr>
  <p:transition spd="slow" advTm="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FF003E9-6ABB-49B7-B8FC-F53D982A9E33}"/>
              </a:ext>
            </a:extLst>
          </p:cNvPr>
          <p:cNvSpPr>
            <a:spLocks noGrp="1"/>
          </p:cNvSpPr>
          <p:nvPr>
            <p:ph idx="1"/>
          </p:nvPr>
        </p:nvSpPr>
        <p:spPr/>
        <p:txBody>
          <a:bodyPr/>
          <a:lstStyle/>
          <a:p>
            <a:r>
              <a:rPr lang="zh-CN" altLang="en-US" dirty="0"/>
              <a:t>练习</a:t>
            </a:r>
          </a:p>
        </p:txBody>
      </p:sp>
      <p:sp>
        <p:nvSpPr>
          <p:cNvPr id="3" name="日期占位符 2">
            <a:extLst>
              <a:ext uri="{FF2B5EF4-FFF2-40B4-BE49-F238E27FC236}">
                <a16:creationId xmlns:a16="http://schemas.microsoft.com/office/drawing/2014/main" id="{98C5C588-10E0-4AB1-8104-DB0BAACDC40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92A8EF-2CD4-4FDE-A47B-8259BB437F06}"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a:extLst>
              <a:ext uri="{FF2B5EF4-FFF2-40B4-BE49-F238E27FC236}">
                <a16:creationId xmlns:a16="http://schemas.microsoft.com/office/drawing/2014/main" id="{77EE405F-2A82-4911-B0F5-903EFE1B85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 软件学院 </a:t>
            </a:r>
          </a:p>
        </p:txBody>
      </p:sp>
      <p:sp>
        <p:nvSpPr>
          <p:cNvPr id="5" name="灯片编号占位符 4">
            <a:extLst>
              <a:ext uri="{FF2B5EF4-FFF2-40B4-BE49-F238E27FC236}">
                <a16:creationId xmlns:a16="http://schemas.microsoft.com/office/drawing/2014/main" id="{92066D54-5D98-40C3-80C5-6C008DEFA3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AECEEE-0B0C-4847-BC36-879BD099159A}"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D2F1EE16-3770-4F01-9DF9-8F9F26CA3D94}"/>
              </a:ext>
            </a:extLst>
          </p:cNvPr>
          <p:cNvPicPr>
            <a:picLocks noChangeAspect="1"/>
          </p:cNvPicPr>
          <p:nvPr/>
        </p:nvPicPr>
        <p:blipFill>
          <a:blip r:embed="rId3"/>
          <a:stretch>
            <a:fillRect/>
          </a:stretch>
        </p:blipFill>
        <p:spPr>
          <a:xfrm>
            <a:off x="1249766" y="1578633"/>
            <a:ext cx="6644467" cy="4420319"/>
          </a:xfrm>
          <a:prstGeom prst="rect">
            <a:avLst/>
          </a:prstGeom>
        </p:spPr>
      </p:pic>
    </p:spTree>
    <p:extLst>
      <p:ext uri="{BB962C8B-B14F-4D97-AF65-F5344CB8AC3E}">
        <p14:creationId xmlns:p14="http://schemas.microsoft.com/office/powerpoint/2010/main" val="909110485"/>
      </p:ext>
    </p:extLst>
  </p:cSld>
  <p:clrMapOvr>
    <a:masterClrMapping/>
  </p:clrMapOvr>
  <p:transition spd="slow" advTm="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33CF0C-4EF3-41FF-99E2-4AC8CEBD7AEC}"/>
              </a:ext>
            </a:extLst>
          </p:cNvPr>
          <p:cNvSpPr>
            <a:spLocks noGrp="1"/>
          </p:cNvSpPr>
          <p:nvPr>
            <p:ph idx="1"/>
          </p:nvPr>
        </p:nvSpPr>
        <p:spPr/>
        <p:txBody>
          <a:bodyPr/>
          <a:lstStyle/>
          <a:p>
            <a:r>
              <a:rPr lang="en-US" altLang="zh-CN" dirty="0"/>
              <a:t>4</a:t>
            </a:r>
            <a:r>
              <a:rPr lang="zh-CN" altLang="en-US" dirty="0"/>
              <a:t>、带反馈的流水线</a:t>
            </a:r>
          </a:p>
        </p:txBody>
      </p:sp>
      <p:sp>
        <p:nvSpPr>
          <p:cNvPr id="3" name="日期占位符 2">
            <a:extLst>
              <a:ext uri="{FF2B5EF4-FFF2-40B4-BE49-F238E27FC236}">
                <a16:creationId xmlns:a16="http://schemas.microsoft.com/office/drawing/2014/main" id="{4B0BECB3-5E90-4EED-A875-3464B9515D5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92A8EF-2CD4-4FDE-A47B-8259BB437F06}"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a:extLst>
              <a:ext uri="{FF2B5EF4-FFF2-40B4-BE49-F238E27FC236}">
                <a16:creationId xmlns:a16="http://schemas.microsoft.com/office/drawing/2014/main" id="{8C3D36C9-C628-468D-96D9-460B29B615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 软件学院 </a:t>
            </a:r>
          </a:p>
        </p:txBody>
      </p:sp>
      <p:sp>
        <p:nvSpPr>
          <p:cNvPr id="5" name="灯片编号占位符 4">
            <a:extLst>
              <a:ext uri="{FF2B5EF4-FFF2-40B4-BE49-F238E27FC236}">
                <a16:creationId xmlns:a16="http://schemas.microsoft.com/office/drawing/2014/main" id="{BDB8750D-B4DF-45B5-A9AA-52D98C688F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AECEEE-0B0C-4847-BC36-879BD099159A}"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6" name="Picture 5">
            <a:extLst>
              <a:ext uri="{FF2B5EF4-FFF2-40B4-BE49-F238E27FC236}">
                <a16:creationId xmlns:a16="http://schemas.microsoft.com/office/drawing/2014/main" id="{2E7CCDF5-3632-43FB-A9F1-E582E14A2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4" y="3005441"/>
            <a:ext cx="3030537"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A396D299-471F-4BD5-96A6-35315CF41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228" y="3005931"/>
            <a:ext cx="3476625" cy="278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CEC042CD-099A-40EE-88B7-0EB0C2F54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365" y="1607918"/>
            <a:ext cx="2143125"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BFB73EE2-724D-4B2E-8A10-D0627063D7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4050" y="1409592"/>
            <a:ext cx="191770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10">
            <a:extLst>
              <a:ext uri="{FF2B5EF4-FFF2-40B4-BE49-F238E27FC236}">
                <a16:creationId xmlns:a16="http://schemas.microsoft.com/office/drawing/2014/main" id="{B6C3E0B6-608D-F12B-2330-7C3C966AE41B}"/>
              </a:ext>
            </a:extLst>
          </p:cNvPr>
          <p:cNvSpPr txBox="1"/>
          <p:nvPr/>
        </p:nvSpPr>
        <p:spPr>
          <a:xfrm>
            <a:off x="428972" y="1948398"/>
            <a:ext cx="1118937" cy="36933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数据相关</a:t>
            </a:r>
          </a:p>
        </p:txBody>
      </p:sp>
      <p:sp>
        <p:nvSpPr>
          <p:cNvPr id="12" name="文本框 11">
            <a:extLst>
              <a:ext uri="{FF2B5EF4-FFF2-40B4-BE49-F238E27FC236}">
                <a16:creationId xmlns:a16="http://schemas.microsoft.com/office/drawing/2014/main" id="{1AE088BD-955E-2D1E-18B1-B043CF1A80FE}"/>
              </a:ext>
            </a:extLst>
          </p:cNvPr>
          <p:cNvSpPr txBox="1"/>
          <p:nvPr/>
        </p:nvSpPr>
        <p:spPr>
          <a:xfrm>
            <a:off x="4600228" y="1886503"/>
            <a:ext cx="1118937" cy="36933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控制相关</a:t>
            </a:r>
          </a:p>
        </p:txBody>
      </p:sp>
      <p:sp>
        <p:nvSpPr>
          <p:cNvPr id="13" name="文本框 12">
            <a:extLst>
              <a:ext uri="{FF2B5EF4-FFF2-40B4-BE49-F238E27FC236}">
                <a16:creationId xmlns:a16="http://schemas.microsoft.com/office/drawing/2014/main" id="{564B9746-D517-137C-1E3B-6751A576C3E8}"/>
              </a:ext>
            </a:extLst>
          </p:cNvPr>
          <p:cNvSpPr txBox="1"/>
          <p:nvPr/>
        </p:nvSpPr>
        <p:spPr>
          <a:xfrm>
            <a:off x="1606062" y="5604153"/>
            <a:ext cx="2756389" cy="369332"/>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顺序方式下的流水线图</a:t>
            </a:r>
          </a:p>
        </p:txBody>
      </p:sp>
      <p:sp>
        <p:nvSpPr>
          <p:cNvPr id="15" name="文本框 14">
            <a:extLst>
              <a:ext uri="{FF2B5EF4-FFF2-40B4-BE49-F238E27FC236}">
                <a16:creationId xmlns:a16="http://schemas.microsoft.com/office/drawing/2014/main" id="{17B114A6-3FD7-50F2-738B-19B01B502CFC}"/>
              </a:ext>
            </a:extLst>
          </p:cNvPr>
          <p:cNvSpPr txBox="1"/>
          <p:nvPr/>
        </p:nvSpPr>
        <p:spPr>
          <a:xfrm>
            <a:off x="6783386" y="4619414"/>
            <a:ext cx="2057400" cy="646331"/>
          </a:xfrm>
          <a:prstGeom prst="rect">
            <a:avLst/>
          </a:prstGeom>
          <a:noFill/>
        </p:spPr>
        <p:txBody>
          <a:bodyPr wrap="square" rtlCol="0">
            <a:spAutoFit/>
          </a:bodyPr>
          <a:lstStyle/>
          <a:p>
            <a:r>
              <a:rPr lang="zh-CN" altLang="en-US" b="1" dirty="0">
                <a:solidFill>
                  <a:srgbClr val="FF0000"/>
                </a:solidFill>
                <a:latin typeface="仿宋" panose="02010609060101010101" pitchFamily="49" charset="-122"/>
                <a:ea typeface="仿宋" panose="02010609060101010101" pitchFamily="49" charset="-122"/>
              </a:rPr>
              <a:t>直接转化的流水线改变了系统的行为！</a:t>
            </a:r>
          </a:p>
        </p:txBody>
      </p:sp>
    </p:spTree>
    <p:extLst>
      <p:ext uri="{BB962C8B-B14F-4D97-AF65-F5344CB8AC3E}">
        <p14:creationId xmlns:p14="http://schemas.microsoft.com/office/powerpoint/2010/main" val="4165931702"/>
      </p:ext>
    </p:extLst>
  </p:cSld>
  <p:clrMapOvr>
    <a:masterClrMapping/>
  </p:clrMapOvr>
  <p:transition spd="slow" advTm="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6D54377-13C4-8D49-CE49-22F02A3EBAAD}"/>
              </a:ext>
            </a:extLst>
          </p:cNvPr>
          <p:cNvPicPr>
            <a:picLocks noChangeAspect="1"/>
          </p:cNvPicPr>
          <p:nvPr/>
        </p:nvPicPr>
        <p:blipFill>
          <a:blip r:embed="rId2"/>
          <a:stretch>
            <a:fillRect/>
          </a:stretch>
        </p:blipFill>
        <p:spPr>
          <a:xfrm>
            <a:off x="4879994" y="803860"/>
            <a:ext cx="3901964" cy="5316148"/>
          </a:xfrm>
          <a:prstGeom prst="rect">
            <a:avLst/>
          </a:prstGeom>
        </p:spPr>
      </p:pic>
      <p:sp>
        <p:nvSpPr>
          <p:cNvPr id="6" name="标题 5">
            <a:extLst>
              <a:ext uri="{FF2B5EF4-FFF2-40B4-BE49-F238E27FC236}">
                <a16:creationId xmlns:a16="http://schemas.microsoft.com/office/drawing/2014/main" id="{0E048547-43C0-416D-97CF-C6B2CE335873}"/>
              </a:ext>
            </a:extLst>
          </p:cNvPr>
          <p:cNvSpPr>
            <a:spLocks noGrp="1"/>
          </p:cNvSpPr>
          <p:nvPr>
            <p:ph type="title"/>
          </p:nvPr>
        </p:nvSpPr>
        <p:spPr/>
        <p:txBody>
          <a:bodyPr/>
          <a:lstStyle/>
          <a:p>
            <a:r>
              <a:rPr lang="zh-CN" altLang="en-US" dirty="0"/>
              <a:t>五、流水线实现</a:t>
            </a:r>
          </a:p>
        </p:txBody>
      </p:sp>
      <p:sp>
        <p:nvSpPr>
          <p:cNvPr id="7" name="内容占位符 6">
            <a:extLst>
              <a:ext uri="{FF2B5EF4-FFF2-40B4-BE49-F238E27FC236}">
                <a16:creationId xmlns:a16="http://schemas.microsoft.com/office/drawing/2014/main" id="{79E6D10B-C7F9-447E-A7E7-6396B3C7F8D7}"/>
              </a:ext>
            </a:extLst>
          </p:cNvPr>
          <p:cNvSpPr>
            <a:spLocks noGrp="1"/>
          </p:cNvSpPr>
          <p:nvPr>
            <p:ph idx="1"/>
          </p:nvPr>
        </p:nvSpPr>
        <p:spPr/>
        <p:txBody>
          <a:bodyPr/>
          <a:lstStyle/>
          <a:p>
            <a:r>
              <a:rPr lang="en-US" altLang="zh-CN" dirty="0"/>
              <a:t>1</a:t>
            </a:r>
            <a:r>
              <a:rPr lang="zh-CN" altLang="en-US" dirty="0"/>
              <a:t>、划分阶段</a:t>
            </a:r>
            <a:endParaRPr lang="en-US" altLang="zh-CN" dirty="0"/>
          </a:p>
          <a:p>
            <a:endParaRPr lang="en-US" altLang="zh-CN" dirty="0"/>
          </a:p>
          <a:p>
            <a:endParaRPr lang="en-US" altLang="zh-CN" dirty="0"/>
          </a:p>
          <a:p>
            <a:endParaRPr lang="en-US" altLang="zh-CN" dirty="0"/>
          </a:p>
          <a:p>
            <a:pPr marL="0" indent="0">
              <a:buNone/>
            </a:pPr>
            <a:endParaRPr lang="zh-CN" altLang="en-US" dirty="0"/>
          </a:p>
        </p:txBody>
      </p:sp>
      <p:sp>
        <p:nvSpPr>
          <p:cNvPr id="3" name="日期占位符 2">
            <a:extLst>
              <a:ext uri="{FF2B5EF4-FFF2-40B4-BE49-F238E27FC236}">
                <a16:creationId xmlns:a16="http://schemas.microsoft.com/office/drawing/2014/main" id="{8E889F82-E682-4D5A-B6CA-FC3557E13CD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92A8EF-2CD4-4FDE-A47B-8259BB437F06}"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a:extLst>
              <a:ext uri="{FF2B5EF4-FFF2-40B4-BE49-F238E27FC236}">
                <a16:creationId xmlns:a16="http://schemas.microsoft.com/office/drawing/2014/main" id="{D37F80C4-1F90-4030-B54C-69D448FF93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 软件学院 </a:t>
            </a:r>
          </a:p>
        </p:txBody>
      </p:sp>
      <p:sp>
        <p:nvSpPr>
          <p:cNvPr id="5" name="灯片编号占位符 4">
            <a:extLst>
              <a:ext uri="{FF2B5EF4-FFF2-40B4-BE49-F238E27FC236}">
                <a16:creationId xmlns:a16="http://schemas.microsoft.com/office/drawing/2014/main" id="{3E0266FA-2B10-468F-89FE-089CCED627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AECEEE-0B0C-4847-BC36-879BD099159A}"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12" name="图片 11">
            <a:extLst>
              <a:ext uri="{FF2B5EF4-FFF2-40B4-BE49-F238E27FC236}">
                <a16:creationId xmlns:a16="http://schemas.microsoft.com/office/drawing/2014/main" id="{04688F5F-16DF-DCC5-0C0E-634058429F0E}"/>
              </a:ext>
            </a:extLst>
          </p:cNvPr>
          <p:cNvPicPr>
            <a:picLocks noChangeAspect="1"/>
          </p:cNvPicPr>
          <p:nvPr/>
        </p:nvPicPr>
        <p:blipFill>
          <a:blip r:embed="rId3"/>
          <a:stretch>
            <a:fillRect/>
          </a:stretch>
        </p:blipFill>
        <p:spPr>
          <a:xfrm>
            <a:off x="1415583" y="2163375"/>
            <a:ext cx="2540934" cy="3162298"/>
          </a:xfrm>
          <a:prstGeom prst="rect">
            <a:avLst/>
          </a:prstGeom>
        </p:spPr>
      </p:pic>
    </p:spTree>
    <p:extLst>
      <p:ext uri="{BB962C8B-B14F-4D97-AF65-F5344CB8AC3E}">
        <p14:creationId xmlns:p14="http://schemas.microsoft.com/office/powerpoint/2010/main" val="2034412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CDBD8-1EFE-4EE6-BFF8-1ED63B614637}"/>
              </a:ext>
            </a:extLst>
          </p:cNvPr>
          <p:cNvSpPr>
            <a:spLocks noGrp="1"/>
          </p:cNvSpPr>
          <p:nvPr>
            <p:ph type="title"/>
          </p:nvPr>
        </p:nvSpPr>
        <p:spPr>
          <a:xfrm>
            <a:off x="374848" y="226892"/>
            <a:ext cx="7886700" cy="1325563"/>
          </a:xfrm>
        </p:spPr>
        <p:txBody>
          <a:bodyPr/>
          <a:lstStyle/>
          <a:p>
            <a:r>
              <a:rPr lang="en-US" altLang="zh-CN" sz="2800" b="1" dirty="0">
                <a:latin typeface="楷体" panose="02010609060101010101" pitchFamily="49" charset="-122"/>
                <a:ea typeface="楷体" panose="02010609060101010101" pitchFamily="49" charset="-122"/>
                <a:cs typeface="+mn-cs"/>
              </a:rPr>
              <a:t>2</a:t>
            </a:r>
            <a:r>
              <a:rPr lang="zh-CN" altLang="en-US" sz="2800" b="1" dirty="0">
                <a:latin typeface="楷体" panose="02010609060101010101" pitchFamily="49" charset="-122"/>
                <a:ea typeface="楷体" panose="02010609060101010101" pitchFamily="49" charset="-122"/>
                <a:cs typeface="+mn-cs"/>
              </a:rPr>
              <a:t>、</a:t>
            </a:r>
            <a:r>
              <a:rPr lang="zh-CN" altLang="en-US" sz="2800" b="1" dirty="0">
                <a:latin typeface="仿宋" panose="02010609060101010101" pitchFamily="49" charset="-122"/>
                <a:ea typeface="仿宋" panose="02010609060101010101" pitchFamily="49" charset="-122"/>
                <a:cs typeface="+mn-cs"/>
              </a:rPr>
              <a:t>插入流水线寄存器</a:t>
            </a:r>
          </a:p>
        </p:txBody>
      </p:sp>
      <p:sp>
        <p:nvSpPr>
          <p:cNvPr id="3" name="内容占位符 2">
            <a:extLst>
              <a:ext uri="{FF2B5EF4-FFF2-40B4-BE49-F238E27FC236}">
                <a16:creationId xmlns:a16="http://schemas.microsoft.com/office/drawing/2014/main" id="{0EFA85EB-C434-45C8-A9E6-91DCFD0F1FAA}"/>
              </a:ext>
            </a:extLst>
          </p:cNvPr>
          <p:cNvSpPr>
            <a:spLocks noGrp="1"/>
          </p:cNvSpPr>
          <p:nvPr>
            <p:ph idx="1"/>
          </p:nvPr>
        </p:nvSpPr>
        <p:spPr>
          <a:xfrm>
            <a:off x="539552" y="1153892"/>
            <a:ext cx="8229600" cy="4525963"/>
          </a:xfrm>
        </p:spPr>
        <p:txBody>
          <a:bodyPr>
            <a:normAutofit lnSpcReduction="10000"/>
          </a:bodyPr>
          <a:lstStyle/>
          <a:p>
            <a:pPr>
              <a:lnSpc>
                <a:spcPct val="150000"/>
              </a:lnSpc>
            </a:pPr>
            <a:r>
              <a:rPr lang="en-US" altLang="zh-CN" sz="2400" dirty="0"/>
              <a:t>F</a:t>
            </a:r>
            <a:r>
              <a:rPr lang="zh-CN" altLang="en-US" sz="2400" dirty="0"/>
              <a:t>：保存程序计数器</a:t>
            </a:r>
            <a:endParaRPr lang="en-US" altLang="zh-CN" sz="2400" dirty="0"/>
          </a:p>
          <a:p>
            <a:pPr marL="0" indent="0">
              <a:lnSpc>
                <a:spcPct val="150000"/>
              </a:lnSpc>
              <a:buNone/>
            </a:pPr>
            <a:r>
              <a:rPr lang="en-US" altLang="zh-CN" sz="2400" dirty="0"/>
              <a:t>     </a:t>
            </a:r>
            <a:r>
              <a:rPr lang="zh-CN" altLang="en-US" sz="2400" dirty="0"/>
              <a:t>的预测值</a:t>
            </a:r>
            <a:endParaRPr lang="en-US" altLang="zh-CN" sz="2400" dirty="0"/>
          </a:p>
          <a:p>
            <a:pPr>
              <a:lnSpc>
                <a:spcPct val="150000"/>
              </a:lnSpc>
            </a:pPr>
            <a:r>
              <a:rPr lang="en-US" altLang="zh-CN" sz="2400" dirty="0"/>
              <a:t>D</a:t>
            </a:r>
            <a:r>
              <a:rPr lang="zh-CN" altLang="en-US" sz="2400" dirty="0"/>
              <a:t>：保存最新取出的</a:t>
            </a:r>
            <a:endParaRPr lang="en-US" altLang="zh-CN" sz="2400" dirty="0"/>
          </a:p>
          <a:p>
            <a:pPr marL="0" indent="0">
              <a:lnSpc>
                <a:spcPct val="150000"/>
              </a:lnSpc>
              <a:buNone/>
            </a:pPr>
            <a:r>
              <a:rPr lang="en-US" altLang="zh-CN" sz="2400" dirty="0"/>
              <a:t>     </a:t>
            </a:r>
            <a:r>
              <a:rPr lang="zh-CN" altLang="en-US" sz="2400" dirty="0"/>
              <a:t>指令信息</a:t>
            </a:r>
            <a:endParaRPr lang="en-US" altLang="zh-CN" sz="2400" dirty="0"/>
          </a:p>
          <a:p>
            <a:pPr>
              <a:lnSpc>
                <a:spcPct val="150000"/>
              </a:lnSpc>
            </a:pPr>
            <a:r>
              <a:rPr lang="en-US" altLang="zh-CN" sz="2400" dirty="0"/>
              <a:t>E</a:t>
            </a:r>
            <a:r>
              <a:rPr lang="zh-CN" altLang="en-US" sz="2400" dirty="0"/>
              <a:t>：保存最新的译码</a:t>
            </a:r>
            <a:endParaRPr lang="en-US" altLang="zh-CN" sz="2400" dirty="0"/>
          </a:p>
          <a:p>
            <a:pPr marL="0" indent="0">
              <a:lnSpc>
                <a:spcPct val="150000"/>
              </a:lnSpc>
              <a:buNone/>
            </a:pPr>
            <a:r>
              <a:rPr lang="zh-CN" altLang="en-US" sz="2400" dirty="0"/>
              <a:t>     指令和从寄存器文</a:t>
            </a:r>
            <a:endParaRPr lang="en-US" altLang="zh-CN" sz="2400" dirty="0"/>
          </a:p>
          <a:p>
            <a:pPr marL="0" indent="0">
              <a:lnSpc>
                <a:spcPct val="150000"/>
              </a:lnSpc>
              <a:buNone/>
            </a:pPr>
            <a:r>
              <a:rPr lang="zh-CN" altLang="en-US" sz="2400" dirty="0"/>
              <a:t>     件读出的值的信息</a:t>
            </a:r>
            <a:endParaRPr lang="en-US" altLang="zh-CN" sz="2400" dirty="0"/>
          </a:p>
          <a:p>
            <a:pPr marL="0" indent="0">
              <a:lnSpc>
                <a:spcPct val="150000"/>
              </a:lnSpc>
              <a:buNone/>
            </a:pPr>
            <a:endParaRPr lang="en-US" altLang="zh-CN" b="1" dirty="0"/>
          </a:p>
          <a:p>
            <a:pPr>
              <a:lnSpc>
                <a:spcPct val="150000"/>
              </a:lnSpc>
            </a:pPr>
            <a:endParaRPr lang="zh-CN" altLang="en-US" b="1" dirty="0"/>
          </a:p>
        </p:txBody>
      </p:sp>
      <p:sp>
        <p:nvSpPr>
          <p:cNvPr id="4" name="日期占位符 3">
            <a:extLst>
              <a:ext uri="{FF2B5EF4-FFF2-40B4-BE49-F238E27FC236}">
                <a16:creationId xmlns:a16="http://schemas.microsoft.com/office/drawing/2014/main" id="{0D04AA20-3916-434D-8394-8047472B771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AC3613-7964-4332-A49A-1F849BFE729F}"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5DA65CB7-7E09-483F-96D3-158730C919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130ECE30-AAB6-41B2-8286-893519292B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9" name="图片 8">
            <a:extLst>
              <a:ext uri="{FF2B5EF4-FFF2-40B4-BE49-F238E27FC236}">
                <a16:creationId xmlns:a16="http://schemas.microsoft.com/office/drawing/2014/main" id="{6CC8C8BF-2A0A-4A8C-B2CB-B49FF09CC2BF}"/>
              </a:ext>
            </a:extLst>
          </p:cNvPr>
          <p:cNvPicPr>
            <a:picLocks noChangeAspect="1"/>
          </p:cNvPicPr>
          <p:nvPr/>
        </p:nvPicPr>
        <p:blipFill>
          <a:blip r:embed="rId2"/>
          <a:stretch>
            <a:fillRect/>
          </a:stretch>
        </p:blipFill>
        <p:spPr>
          <a:xfrm>
            <a:off x="4572000" y="476672"/>
            <a:ext cx="4290858" cy="5351242"/>
          </a:xfrm>
          <a:prstGeom prst="rect">
            <a:avLst/>
          </a:prstGeom>
        </p:spPr>
      </p:pic>
    </p:spTree>
    <p:extLst>
      <p:ext uri="{BB962C8B-B14F-4D97-AF65-F5344CB8AC3E}">
        <p14:creationId xmlns:p14="http://schemas.microsoft.com/office/powerpoint/2010/main" val="301791416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246452"/>
          </a:xfrm>
        </p:spPr>
        <p:txBody>
          <a:bodyPr>
            <a:normAutofit fontScale="92500" lnSpcReduction="10000"/>
          </a:bodyPr>
          <a:lstStyle/>
          <a:p>
            <a:pPr>
              <a:lnSpc>
                <a:spcPct val="120000"/>
              </a:lnSpc>
            </a:pPr>
            <a:r>
              <a:rPr lang="zh-CN" altLang="en-US" sz="2400" dirty="0"/>
              <a:t>我们认为，基于</a:t>
            </a:r>
            <a:r>
              <a:rPr lang="en-US" altLang="zh-CN" sz="2400" dirty="0"/>
              <a:t>RISC</a:t>
            </a:r>
            <a:r>
              <a:rPr lang="zh-CN" altLang="en-US" sz="2400" dirty="0"/>
              <a:t>理念设计的处理器只有在极少数情况下慢于</a:t>
            </a:r>
            <a:r>
              <a:rPr lang="en-US" altLang="zh-CN" sz="2400" dirty="0"/>
              <a:t>CISC</a:t>
            </a:r>
            <a:r>
              <a:rPr lang="zh-CN" altLang="en-US" sz="2400" dirty="0"/>
              <a:t>处理器</a:t>
            </a:r>
            <a:r>
              <a:rPr lang="en-US" altLang="zh-CN" sz="2400" dirty="0"/>
              <a:t>……</a:t>
            </a:r>
            <a:r>
              <a:rPr lang="zh-CN" altLang="en-US" sz="2400" dirty="0"/>
              <a:t>过多的指令使得</a:t>
            </a:r>
            <a:r>
              <a:rPr lang="en-US" altLang="zh-CN" sz="2400" dirty="0"/>
              <a:t>CISC</a:t>
            </a:r>
            <a:r>
              <a:rPr lang="zh-CN" altLang="en-US" sz="2400" dirty="0"/>
              <a:t>处理器的控制逻辑复杂</a:t>
            </a:r>
            <a:r>
              <a:rPr lang="en-US" altLang="zh-CN" sz="2400" dirty="0"/>
              <a:t>……</a:t>
            </a:r>
            <a:r>
              <a:rPr lang="zh-CN" altLang="en-US" sz="2400" dirty="0"/>
              <a:t>研发成本上升</a:t>
            </a:r>
            <a:r>
              <a:rPr lang="en-US" altLang="zh-CN" sz="2400" dirty="0"/>
              <a:t>……</a:t>
            </a:r>
            <a:r>
              <a:rPr lang="zh-CN" altLang="en-US" sz="2400" dirty="0"/>
              <a:t>编译器也不知道该如何利用这么复杂的指令集</a:t>
            </a:r>
            <a:r>
              <a:rPr lang="en-US" altLang="zh-CN" sz="2400" dirty="0"/>
              <a:t>……CISC</a:t>
            </a:r>
            <a:r>
              <a:rPr lang="zh-CN" altLang="en-US" sz="2400" dirty="0"/>
              <a:t>的设计思路应当反思。” </a:t>
            </a:r>
            <a:endParaRPr lang="en-US" altLang="zh-CN" sz="2400" dirty="0"/>
          </a:p>
          <a:p>
            <a:pPr marL="0" indent="0">
              <a:lnSpc>
                <a:spcPct val="120000"/>
              </a:lnSpc>
              <a:buNone/>
            </a:pPr>
            <a:r>
              <a:rPr lang="en-US" altLang="zh-CN" sz="2400" dirty="0"/>
              <a:t>          —— RISC</a:t>
            </a:r>
            <a:r>
              <a:rPr lang="zh-CN" altLang="en-US" sz="2400" dirty="0"/>
              <a:t>的早期倡导者之一，</a:t>
            </a:r>
            <a:r>
              <a:rPr lang="en-US" altLang="zh-CN" sz="2400" dirty="0"/>
              <a:t>David Patterson</a:t>
            </a:r>
          </a:p>
          <a:p>
            <a:pPr marL="0" indent="0">
              <a:lnSpc>
                <a:spcPct val="120000"/>
              </a:lnSpc>
              <a:buNone/>
            </a:pPr>
            <a:endParaRPr lang="en-US" altLang="zh-CN" sz="2400" dirty="0"/>
          </a:p>
          <a:p>
            <a:pPr>
              <a:lnSpc>
                <a:spcPct val="120000"/>
              </a:lnSpc>
            </a:pPr>
            <a:r>
              <a:rPr lang="en-US" altLang="zh-CN" sz="2400" dirty="0"/>
              <a:t>“RISC</a:t>
            </a:r>
            <a:r>
              <a:rPr lang="zh-CN" altLang="en-US" sz="2400" dirty="0"/>
              <a:t>与</a:t>
            </a:r>
            <a:r>
              <a:rPr lang="en-US" altLang="zh-CN" sz="2400" dirty="0"/>
              <a:t>CISC</a:t>
            </a:r>
            <a:r>
              <a:rPr lang="zh-CN" altLang="en-US" sz="2400" dirty="0"/>
              <a:t>的区别缺乏明确定义，而且</a:t>
            </a:r>
            <a:r>
              <a:rPr lang="en-US" altLang="zh-CN" sz="2400" dirty="0"/>
              <a:t>RISC</a:t>
            </a:r>
            <a:r>
              <a:rPr lang="zh-CN" altLang="en-US" sz="2400" dirty="0"/>
              <a:t>缺乏有力实验证明其宣称的优势，仅停留在纸面的设计是不够的，我们在</a:t>
            </a:r>
            <a:r>
              <a:rPr lang="en-US" altLang="zh-CN" sz="2400" dirty="0"/>
              <a:t>VAX</a:t>
            </a:r>
            <a:r>
              <a:rPr lang="zh-CN" altLang="en-US" sz="2400" dirty="0"/>
              <a:t>结构的设计中发现很多与</a:t>
            </a:r>
            <a:r>
              <a:rPr lang="en-US" altLang="zh-CN" sz="2400" dirty="0"/>
              <a:t>RISC</a:t>
            </a:r>
            <a:r>
              <a:rPr lang="zh-CN" altLang="en-US" sz="2400" dirty="0"/>
              <a:t>理念相反的地方</a:t>
            </a:r>
            <a:r>
              <a:rPr lang="en-US" altLang="zh-CN" sz="2400" dirty="0"/>
              <a:t>……</a:t>
            </a:r>
            <a:r>
              <a:rPr lang="zh-CN" altLang="en-US" sz="2400" dirty="0"/>
              <a:t>实验数据证明</a:t>
            </a:r>
            <a:r>
              <a:rPr lang="en-US" altLang="zh-CN" sz="2400" dirty="0"/>
              <a:t>RISC</a:t>
            </a:r>
            <a:r>
              <a:rPr lang="zh-CN" altLang="en-US" sz="2400" dirty="0"/>
              <a:t>的出发点有误</a:t>
            </a:r>
            <a:r>
              <a:rPr lang="en-US" altLang="zh-CN" sz="2400" dirty="0"/>
              <a:t>……”</a:t>
            </a:r>
          </a:p>
          <a:p>
            <a:pPr marL="0" indent="0">
              <a:lnSpc>
                <a:spcPct val="120000"/>
              </a:lnSpc>
              <a:buNone/>
            </a:pPr>
            <a:r>
              <a:rPr lang="en-US" altLang="zh-CN" sz="2400" dirty="0"/>
              <a:t>         —— CISC</a:t>
            </a:r>
            <a:r>
              <a:rPr lang="zh-CN" altLang="en-US" sz="2400" dirty="0"/>
              <a:t>结构的设计者代表，</a:t>
            </a:r>
            <a:r>
              <a:rPr lang="en-US" altLang="zh-CN" sz="2400" dirty="0"/>
              <a:t>Douglas W. Clark </a:t>
            </a:r>
          </a:p>
          <a:p>
            <a:pPr marL="0" indent="0">
              <a:lnSpc>
                <a:spcPct val="120000"/>
              </a:lnSpc>
              <a:buNone/>
            </a:pPr>
            <a:r>
              <a:rPr lang="en-US" altLang="zh-CN" sz="2400" dirty="0"/>
              <a:t>                               </a:t>
            </a:r>
            <a:r>
              <a:rPr lang="zh-CN" altLang="en-US" sz="2400" dirty="0"/>
              <a:t>和</a:t>
            </a:r>
            <a:r>
              <a:rPr lang="en-US" altLang="zh-CN" sz="2400" dirty="0"/>
              <a:t>William D. Strecker</a:t>
            </a:r>
          </a:p>
          <a:p>
            <a:endParaRPr lang="zh-CN" altLang="en-US" sz="2400" dirty="0"/>
          </a:p>
        </p:txBody>
      </p:sp>
      <p:sp>
        <p:nvSpPr>
          <p:cNvPr id="4" name="页脚占位符 3"/>
          <p:cNvSpPr>
            <a:spLocks noGrp="1"/>
          </p:cNvSpPr>
          <p:nvPr>
            <p:ph type="ftr" sz="quarter" idx="10"/>
          </p:nvPr>
        </p:nvSpPr>
        <p:spPr/>
        <p:txBody>
          <a:bodyPr/>
          <a:lstStyle/>
          <a:p>
            <a:pPr>
              <a:defRPr/>
            </a:pPr>
            <a:r>
              <a:rPr lang="zh-CN" altLang="en-US"/>
              <a:t>西北大学信息学院  谢倩茹</a:t>
            </a:r>
            <a:endParaRPr lang="en-US" altLang="zh-CN"/>
          </a:p>
        </p:txBody>
      </p:sp>
      <p:sp>
        <p:nvSpPr>
          <p:cNvPr id="5" name="灯片编号占位符 4"/>
          <p:cNvSpPr>
            <a:spLocks noGrp="1"/>
          </p:cNvSpPr>
          <p:nvPr>
            <p:ph type="sldNum" sz="quarter" idx="11"/>
          </p:nvPr>
        </p:nvSpPr>
        <p:spPr/>
        <p:txBody>
          <a:bodyPr/>
          <a:lstStyle/>
          <a:p>
            <a:fld id="{A4060BDA-966A-4906-8617-8EC1FCF76A3F}" type="slidenum">
              <a:rPr lang="en-US" altLang="zh-CN" smtClean="0"/>
              <a:pPr/>
              <a:t>6</a:t>
            </a:fld>
            <a:endParaRPr lang="en-US" altLang="zh-CN"/>
          </a:p>
        </p:txBody>
      </p:sp>
      <p:sp>
        <p:nvSpPr>
          <p:cNvPr id="6" name="日期占位符 5"/>
          <p:cNvSpPr>
            <a:spLocks noGrp="1"/>
          </p:cNvSpPr>
          <p:nvPr>
            <p:ph type="dt" sz="half" idx="12"/>
          </p:nvPr>
        </p:nvSpPr>
        <p:spPr/>
        <p:txBody>
          <a:bodyPr/>
          <a:lstStyle/>
          <a:p>
            <a:pPr>
              <a:defRPr/>
            </a:pPr>
            <a:fld id="{EEE4BDBE-7061-4CAD-A4C3-C889435790D7}" type="datetime1">
              <a:rPr lang="zh-CN" altLang="en-US" smtClean="0"/>
              <a:t>2023/12/28</a:t>
            </a:fld>
            <a:endParaRPr lang="en-US" altLang="zh-CN"/>
          </a:p>
        </p:txBody>
      </p:sp>
    </p:spTree>
    <p:extLst>
      <p:ext uri="{BB962C8B-B14F-4D97-AF65-F5344CB8AC3E}">
        <p14:creationId xmlns:p14="http://schemas.microsoft.com/office/powerpoint/2010/main" val="2169423236"/>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8481B-7EAF-478E-A637-E279B5D2960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A1E415A-41BE-4008-98FC-84D58956204E}"/>
              </a:ext>
            </a:extLst>
          </p:cNvPr>
          <p:cNvSpPr>
            <a:spLocks noGrp="1"/>
          </p:cNvSpPr>
          <p:nvPr>
            <p:ph idx="1"/>
          </p:nvPr>
        </p:nvSpPr>
        <p:spPr>
          <a:xfrm>
            <a:off x="443139" y="1166021"/>
            <a:ext cx="3624807" cy="4525963"/>
          </a:xfrm>
        </p:spPr>
        <p:txBody>
          <a:bodyPr>
            <a:normAutofit fontScale="92500" lnSpcReduction="20000"/>
          </a:bodyPr>
          <a:lstStyle/>
          <a:p>
            <a:pPr algn="just">
              <a:lnSpc>
                <a:spcPct val="150000"/>
              </a:lnSpc>
            </a:pPr>
            <a:r>
              <a:rPr lang="en-US" altLang="zh-CN" sz="2400" dirty="0"/>
              <a:t>M</a:t>
            </a:r>
            <a:r>
              <a:rPr lang="zh-CN" altLang="en-US" sz="2400" dirty="0"/>
              <a:t>：保存最新执行指令</a:t>
            </a:r>
            <a:endParaRPr lang="en-US" altLang="zh-CN" sz="2400" dirty="0"/>
          </a:p>
          <a:p>
            <a:pPr marL="0" indent="0" algn="just">
              <a:lnSpc>
                <a:spcPct val="150000"/>
              </a:lnSpc>
              <a:buNone/>
            </a:pPr>
            <a:r>
              <a:rPr lang="zh-CN" altLang="en-US" sz="2400" dirty="0"/>
              <a:t>     的结果，以及处理条</a:t>
            </a:r>
            <a:endParaRPr lang="en-US" altLang="zh-CN" sz="2400" dirty="0"/>
          </a:p>
          <a:p>
            <a:pPr marL="0" indent="0" algn="just">
              <a:lnSpc>
                <a:spcPct val="150000"/>
              </a:lnSpc>
              <a:buNone/>
            </a:pPr>
            <a:r>
              <a:rPr lang="zh-CN" altLang="en-US" sz="2400" dirty="0"/>
              <a:t>     件转移的分支条件和</a:t>
            </a:r>
            <a:endParaRPr lang="en-US" altLang="zh-CN" sz="2400" dirty="0"/>
          </a:p>
          <a:p>
            <a:pPr marL="0" indent="0" algn="just">
              <a:lnSpc>
                <a:spcPct val="150000"/>
              </a:lnSpc>
              <a:buNone/>
            </a:pPr>
            <a:r>
              <a:rPr lang="zh-CN" altLang="en-US" sz="2400" dirty="0"/>
              <a:t>     分支目标的信息</a:t>
            </a:r>
            <a:endParaRPr lang="en-US" altLang="zh-CN" sz="2400" dirty="0"/>
          </a:p>
          <a:p>
            <a:pPr algn="just">
              <a:lnSpc>
                <a:spcPct val="150000"/>
              </a:lnSpc>
            </a:pPr>
            <a:r>
              <a:rPr lang="en-US" altLang="zh-CN" sz="2400" dirty="0"/>
              <a:t>W</a:t>
            </a:r>
            <a:r>
              <a:rPr lang="zh-CN" altLang="en-US" sz="2400" dirty="0"/>
              <a:t>：将反馈路径计算出来  </a:t>
            </a:r>
            <a:endParaRPr lang="en-US" altLang="zh-CN" sz="2400" dirty="0"/>
          </a:p>
          <a:p>
            <a:pPr marL="0" indent="0" algn="just">
              <a:lnSpc>
                <a:spcPct val="150000"/>
              </a:lnSpc>
              <a:buNone/>
            </a:pPr>
            <a:r>
              <a:rPr lang="en-US" altLang="zh-CN" sz="2400" dirty="0"/>
              <a:t>     </a:t>
            </a:r>
            <a:r>
              <a:rPr lang="zh-CN" altLang="en-US" sz="2400" dirty="0"/>
              <a:t>的值提供给寄存器文</a:t>
            </a:r>
            <a:endParaRPr lang="en-US" altLang="zh-CN" sz="2400" dirty="0"/>
          </a:p>
          <a:p>
            <a:pPr marL="0" indent="0" algn="just">
              <a:lnSpc>
                <a:spcPct val="150000"/>
              </a:lnSpc>
              <a:buNone/>
            </a:pPr>
            <a:r>
              <a:rPr lang="en-US" altLang="zh-CN" sz="2400" dirty="0"/>
              <a:t>     </a:t>
            </a:r>
            <a:r>
              <a:rPr lang="zh-CN" altLang="en-US" sz="2400" dirty="0"/>
              <a:t>件，完成</a:t>
            </a:r>
            <a:r>
              <a:rPr lang="en-US" altLang="zh-CN" sz="2400" dirty="0"/>
              <a:t>ret</a:t>
            </a:r>
            <a:r>
              <a:rPr lang="zh-CN" altLang="en-US" sz="2400" dirty="0"/>
              <a:t>指令时向</a:t>
            </a:r>
            <a:endParaRPr lang="en-US" altLang="zh-CN" sz="2400" dirty="0"/>
          </a:p>
          <a:p>
            <a:pPr marL="0" indent="0" algn="just">
              <a:lnSpc>
                <a:spcPct val="150000"/>
              </a:lnSpc>
              <a:buNone/>
            </a:pPr>
            <a:r>
              <a:rPr lang="en-US" altLang="zh-CN" sz="2400" dirty="0"/>
              <a:t>     PC</a:t>
            </a:r>
            <a:r>
              <a:rPr lang="zh-CN" altLang="en-US" sz="2400" dirty="0"/>
              <a:t>提供返回地址</a:t>
            </a:r>
            <a:endParaRPr lang="en-US" altLang="zh-CN" sz="2400" dirty="0"/>
          </a:p>
        </p:txBody>
      </p:sp>
      <p:sp>
        <p:nvSpPr>
          <p:cNvPr id="4" name="日期占位符 3">
            <a:extLst>
              <a:ext uri="{FF2B5EF4-FFF2-40B4-BE49-F238E27FC236}">
                <a16:creationId xmlns:a16="http://schemas.microsoft.com/office/drawing/2014/main" id="{5145D200-D3F2-439B-A8D5-C63CC521C07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445F8B-F8B5-4764-A99A-3B2D71CFC8ED}"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EA7CF9EC-616E-43F2-8EB3-DBF008A729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22DDE4C1-AC2E-4E2B-B6F1-3C267BDCD0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9" name="图片 8">
            <a:extLst>
              <a:ext uri="{FF2B5EF4-FFF2-40B4-BE49-F238E27FC236}">
                <a16:creationId xmlns:a16="http://schemas.microsoft.com/office/drawing/2014/main" id="{E7FE5354-E5D2-438F-9F95-324A83FF0A9D}"/>
              </a:ext>
            </a:extLst>
          </p:cNvPr>
          <p:cNvPicPr>
            <a:picLocks noChangeAspect="1"/>
          </p:cNvPicPr>
          <p:nvPr/>
        </p:nvPicPr>
        <p:blipFill>
          <a:blip r:embed="rId2"/>
          <a:stretch>
            <a:fillRect/>
          </a:stretch>
        </p:blipFill>
        <p:spPr>
          <a:xfrm>
            <a:off x="4357492" y="547519"/>
            <a:ext cx="4391416" cy="5476651"/>
          </a:xfrm>
          <a:prstGeom prst="rect">
            <a:avLst/>
          </a:prstGeom>
        </p:spPr>
      </p:pic>
    </p:spTree>
    <p:extLst>
      <p:ext uri="{BB962C8B-B14F-4D97-AF65-F5344CB8AC3E}">
        <p14:creationId xmlns:p14="http://schemas.microsoft.com/office/powerpoint/2010/main" val="4093578257"/>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A7C4B673-1565-4272-9B83-4A5AFF56B025}"/>
              </a:ext>
            </a:extLst>
          </p:cNvPr>
          <p:cNvSpPr>
            <a:spLocks noGrp="1"/>
          </p:cNvSpPr>
          <p:nvPr>
            <p:ph idx="1"/>
          </p:nvPr>
        </p:nvSpPr>
        <p:spPr>
          <a:xfrm>
            <a:off x="485428" y="863039"/>
            <a:ext cx="3582516" cy="4525963"/>
          </a:xfrm>
        </p:spPr>
        <p:txBody>
          <a:bodyPr>
            <a:noAutofit/>
          </a:bodyPr>
          <a:lstStyle/>
          <a:p>
            <a:pPr>
              <a:lnSpc>
                <a:spcPct val="120000"/>
              </a:lnSpc>
            </a:pP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a:t>
            </a:r>
            <a:r>
              <a:rPr lang="zh-CN" altLang="en-US" dirty="0"/>
              <a:t>预测下一个</a:t>
            </a:r>
            <a:r>
              <a:rPr lang="en-US" altLang="zh-CN" dirty="0"/>
              <a:t>pc</a:t>
            </a:r>
          </a:p>
          <a:p>
            <a:pPr lvl="1">
              <a:lnSpc>
                <a:spcPct val="120000"/>
              </a:lnSpc>
            </a:pPr>
            <a:r>
              <a:rPr lang="zh-CN" altLang="en-US" dirty="0"/>
              <a:t>除条件</a:t>
            </a:r>
            <a:r>
              <a:rPr lang="en-US" altLang="zh-CN" dirty="0" err="1"/>
              <a:t>jxx</a:t>
            </a:r>
            <a:r>
              <a:rPr lang="zh-CN" altLang="en-US" dirty="0"/>
              <a:t>和</a:t>
            </a:r>
            <a:r>
              <a:rPr lang="en-US" altLang="zh-CN" dirty="0"/>
              <a:t>ret</a:t>
            </a:r>
            <a:r>
              <a:rPr lang="zh-CN" altLang="en-US" dirty="0"/>
              <a:t>外</a:t>
            </a:r>
            <a:r>
              <a:rPr lang="en-US" altLang="zh-CN" dirty="0"/>
              <a:t>, </a:t>
            </a:r>
            <a:r>
              <a:rPr lang="zh-CN" altLang="en-US" dirty="0"/>
              <a:t>取指阶段的计算就能确定下一个</a:t>
            </a:r>
            <a:r>
              <a:rPr lang="en-US" altLang="zh-CN" dirty="0"/>
              <a:t>pc.</a:t>
            </a:r>
          </a:p>
          <a:p>
            <a:pPr lvl="1">
              <a:lnSpc>
                <a:spcPct val="120000"/>
              </a:lnSpc>
            </a:pPr>
            <a:r>
              <a:rPr lang="zh-CN" altLang="en-US" dirty="0"/>
              <a:t>对于</a:t>
            </a:r>
            <a:r>
              <a:rPr lang="en-US" altLang="zh-CN" dirty="0"/>
              <a:t>call</a:t>
            </a:r>
            <a:r>
              <a:rPr lang="zh-CN" altLang="en-US" dirty="0"/>
              <a:t>和</a:t>
            </a:r>
            <a:r>
              <a:rPr lang="en-US" altLang="zh-CN" dirty="0" err="1"/>
              <a:t>jmp</a:t>
            </a:r>
            <a:r>
              <a:rPr lang="en-US" altLang="zh-CN" dirty="0"/>
              <a:t>, </a:t>
            </a:r>
            <a:r>
              <a:rPr lang="zh-CN" altLang="en-US" dirty="0"/>
              <a:t>下一个</a:t>
            </a:r>
            <a:r>
              <a:rPr lang="en-US" altLang="zh-CN" dirty="0"/>
              <a:t>pc</a:t>
            </a:r>
            <a:r>
              <a:rPr lang="zh-CN" altLang="en-US" dirty="0"/>
              <a:t>是</a:t>
            </a:r>
            <a:r>
              <a:rPr lang="en-US" altLang="zh-CN" dirty="0" err="1"/>
              <a:t>valC</a:t>
            </a:r>
            <a:r>
              <a:rPr lang="en-US" altLang="zh-CN" dirty="0"/>
              <a:t>, </a:t>
            </a:r>
            <a:r>
              <a:rPr lang="zh-CN" altLang="en-US" dirty="0"/>
              <a:t>其他的是</a:t>
            </a:r>
            <a:r>
              <a:rPr lang="en-US" altLang="zh-CN" dirty="0" err="1"/>
              <a:t>valP</a:t>
            </a:r>
            <a:r>
              <a:rPr lang="en-US" altLang="zh-CN" dirty="0"/>
              <a:t>.</a:t>
            </a:r>
          </a:p>
          <a:p>
            <a:pPr marL="457200" lvl="1" indent="0">
              <a:lnSpc>
                <a:spcPct val="120000"/>
              </a:lnSpc>
              <a:buNone/>
            </a:pPr>
            <a:endParaRPr lang="en-US" altLang="zh-CN" dirty="0"/>
          </a:p>
          <a:p>
            <a:pPr marL="457200" lvl="1" indent="0">
              <a:lnSpc>
                <a:spcPct val="120000"/>
              </a:lnSpc>
              <a:buNone/>
            </a:pPr>
            <a:r>
              <a:rPr lang="zh-CN" altLang="en-US" dirty="0"/>
              <a:t>      </a:t>
            </a:r>
          </a:p>
        </p:txBody>
      </p:sp>
      <p:sp>
        <p:nvSpPr>
          <p:cNvPr id="4" name="日期占位符 3">
            <a:extLst>
              <a:ext uri="{FF2B5EF4-FFF2-40B4-BE49-F238E27FC236}">
                <a16:creationId xmlns:a16="http://schemas.microsoft.com/office/drawing/2014/main" id="{DA3847C6-765D-4796-A14B-840724C6737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92A8EF-2CD4-4FDE-A47B-8259BB437F06}"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58821EE9-BE6F-4CDA-AC0A-B8823648E9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 软件学院 </a:t>
            </a:r>
          </a:p>
        </p:txBody>
      </p:sp>
      <p:sp>
        <p:nvSpPr>
          <p:cNvPr id="6" name="灯片编号占位符 5">
            <a:extLst>
              <a:ext uri="{FF2B5EF4-FFF2-40B4-BE49-F238E27FC236}">
                <a16:creationId xmlns:a16="http://schemas.microsoft.com/office/drawing/2014/main" id="{80B9CBEC-CF97-40CE-9665-08F615D205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AECEEE-0B0C-4847-BC36-879BD099159A}"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BA747855-AAE4-41D3-B8EF-146955D61804}"/>
              </a:ext>
            </a:extLst>
          </p:cNvPr>
          <p:cNvPicPr>
            <a:picLocks noChangeAspect="1"/>
          </p:cNvPicPr>
          <p:nvPr/>
        </p:nvPicPr>
        <p:blipFill>
          <a:blip r:embed="rId2"/>
          <a:stretch>
            <a:fillRect/>
          </a:stretch>
        </p:blipFill>
        <p:spPr>
          <a:xfrm>
            <a:off x="4390349" y="360970"/>
            <a:ext cx="4663844" cy="5889246"/>
          </a:xfrm>
          <a:prstGeom prst="rect">
            <a:avLst/>
          </a:prstGeom>
        </p:spPr>
      </p:pic>
    </p:spTree>
    <p:extLst>
      <p:ext uri="{BB962C8B-B14F-4D97-AF65-F5344CB8AC3E}">
        <p14:creationId xmlns:p14="http://schemas.microsoft.com/office/powerpoint/2010/main" val="3393557115"/>
      </p:ext>
    </p:extLst>
  </p:cSld>
  <p:clrMapOvr>
    <a:masterClrMapping/>
  </p:clrMapOvr>
  <p:transition spd="slow" advTm="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D9245E6-99DE-4FC7-B123-2F9A74FA5D95}"/>
              </a:ext>
            </a:extLst>
          </p:cNvPr>
          <p:cNvSpPr>
            <a:spLocks noGrp="1"/>
          </p:cNvSpPr>
          <p:nvPr>
            <p:ph idx="1"/>
          </p:nvPr>
        </p:nvSpPr>
        <p:spPr>
          <a:xfrm>
            <a:off x="485428" y="863039"/>
            <a:ext cx="3726532" cy="4787263"/>
          </a:xfrm>
        </p:spPr>
        <p:txBody>
          <a:bodyPr>
            <a:normAutofit lnSpcReduction="10000"/>
          </a:bodyPr>
          <a:lstStyle/>
          <a:p>
            <a:pPr lvl="1">
              <a:lnSpc>
                <a:spcPct val="150000"/>
              </a:lnSpc>
            </a:pPr>
            <a:r>
              <a:rPr lang="zh-CN" altLang="en-US" b="0" dirty="0"/>
              <a:t>选择</a:t>
            </a:r>
            <a:r>
              <a:rPr lang="en-US" altLang="zh-CN" b="0" dirty="0"/>
              <a:t>pc, </a:t>
            </a:r>
            <a:r>
              <a:rPr lang="zh-CN" altLang="en-US" b="0" dirty="0"/>
              <a:t>从三个值中选择当前的取指地址</a:t>
            </a:r>
            <a:r>
              <a:rPr lang="en-US" altLang="zh-CN" b="0" dirty="0"/>
              <a:t>:</a:t>
            </a:r>
          </a:p>
          <a:p>
            <a:pPr lvl="2">
              <a:lnSpc>
                <a:spcPct val="150000"/>
              </a:lnSpc>
            </a:pPr>
            <a:r>
              <a:rPr lang="zh-CN" altLang="en-US" b="0" dirty="0"/>
              <a:t>上一条指令预测的</a:t>
            </a:r>
            <a:r>
              <a:rPr lang="en-US" altLang="zh-CN" b="0" dirty="0"/>
              <a:t>pc.</a:t>
            </a:r>
          </a:p>
          <a:p>
            <a:pPr lvl="2">
              <a:lnSpc>
                <a:spcPct val="150000"/>
              </a:lnSpc>
            </a:pPr>
            <a:r>
              <a:rPr lang="zh-CN" altLang="en-US" b="0" dirty="0"/>
              <a:t>访存阶段反馈的</a:t>
            </a:r>
            <a:r>
              <a:rPr lang="en-US" altLang="zh-CN" b="0" dirty="0"/>
              <a:t>, </a:t>
            </a:r>
            <a:r>
              <a:rPr lang="en-US" altLang="zh-CN" b="0" dirty="0" err="1"/>
              <a:t>jxx</a:t>
            </a:r>
            <a:r>
              <a:rPr lang="zh-CN" altLang="en-US" b="0" dirty="0"/>
              <a:t>分支预测错误的正确方向</a:t>
            </a:r>
            <a:r>
              <a:rPr lang="en-US" altLang="zh-CN" b="0" dirty="0"/>
              <a:t>(</a:t>
            </a:r>
            <a:r>
              <a:rPr lang="zh-CN" altLang="en-US" b="0" dirty="0"/>
              <a:t>顺序执行的地址</a:t>
            </a:r>
            <a:r>
              <a:rPr lang="en-US" altLang="zh-CN" b="0" dirty="0"/>
              <a:t>).</a:t>
            </a:r>
          </a:p>
          <a:p>
            <a:pPr lvl="2">
              <a:lnSpc>
                <a:spcPct val="150000"/>
              </a:lnSpc>
            </a:pPr>
            <a:r>
              <a:rPr lang="zh-CN" altLang="en-US" b="0" dirty="0"/>
              <a:t>写回阶段反馈的</a:t>
            </a:r>
            <a:r>
              <a:rPr lang="en-US" altLang="zh-CN" b="0" dirty="0"/>
              <a:t>, ret</a:t>
            </a:r>
            <a:r>
              <a:rPr lang="zh-CN" altLang="en-US" b="0" dirty="0"/>
              <a:t>从堆栈中取出的返回地址</a:t>
            </a:r>
            <a:endParaRPr lang="en-US" altLang="zh-CN" b="0" dirty="0"/>
          </a:p>
          <a:p>
            <a:pPr>
              <a:lnSpc>
                <a:spcPct val="100000"/>
              </a:lnSpc>
            </a:pPr>
            <a:endParaRPr lang="zh-CN" altLang="en-US" sz="2400" dirty="0"/>
          </a:p>
        </p:txBody>
      </p:sp>
      <p:sp>
        <p:nvSpPr>
          <p:cNvPr id="3" name="日期占位符 2">
            <a:extLst>
              <a:ext uri="{FF2B5EF4-FFF2-40B4-BE49-F238E27FC236}">
                <a16:creationId xmlns:a16="http://schemas.microsoft.com/office/drawing/2014/main" id="{938E8C62-DB70-46FA-BCDD-9BBCCD72BB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92A8EF-2CD4-4FDE-A47B-8259BB437F06}"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a:extLst>
              <a:ext uri="{FF2B5EF4-FFF2-40B4-BE49-F238E27FC236}">
                <a16:creationId xmlns:a16="http://schemas.microsoft.com/office/drawing/2014/main" id="{88C546D5-7A40-49F3-A2D1-E49FACD521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tint val="75000"/>
                  </a:prstClr>
                </a:solidFill>
                <a:effectLst/>
                <a:uLnTx/>
                <a:uFillTx/>
                <a:latin typeface="Calibri"/>
                <a:ea typeface="宋体" panose="02010600030101010101" pitchFamily="2" charset="-122"/>
                <a:cs typeface="+mn-cs"/>
              </a:rPr>
              <a:t>西北大学 软件学院 </a:t>
            </a:r>
          </a:p>
        </p:txBody>
      </p:sp>
      <p:sp>
        <p:nvSpPr>
          <p:cNvPr id="5" name="灯片编号占位符 4">
            <a:extLst>
              <a:ext uri="{FF2B5EF4-FFF2-40B4-BE49-F238E27FC236}">
                <a16:creationId xmlns:a16="http://schemas.microsoft.com/office/drawing/2014/main" id="{4BF87FEC-ED88-45AC-B518-C9A667A06F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AECEEE-0B0C-4847-BC36-879BD099159A}"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D39DD241-8134-4151-AE48-EC4990694688}"/>
              </a:ext>
            </a:extLst>
          </p:cNvPr>
          <p:cNvPicPr>
            <a:picLocks noChangeAspect="1"/>
          </p:cNvPicPr>
          <p:nvPr/>
        </p:nvPicPr>
        <p:blipFill>
          <a:blip r:embed="rId2"/>
          <a:stretch>
            <a:fillRect/>
          </a:stretch>
        </p:blipFill>
        <p:spPr>
          <a:xfrm>
            <a:off x="4406678" y="386406"/>
            <a:ext cx="4663844" cy="5889246"/>
          </a:xfrm>
          <a:prstGeom prst="rect">
            <a:avLst/>
          </a:prstGeom>
        </p:spPr>
      </p:pic>
      <p:sp>
        <p:nvSpPr>
          <p:cNvPr id="6" name="矩形 5">
            <a:extLst>
              <a:ext uri="{FF2B5EF4-FFF2-40B4-BE49-F238E27FC236}">
                <a16:creationId xmlns:a16="http://schemas.microsoft.com/office/drawing/2014/main" id="{46F6F949-316F-AED3-BBDB-4FB253781A94}"/>
              </a:ext>
            </a:extLst>
          </p:cNvPr>
          <p:cNvSpPr/>
          <p:nvPr/>
        </p:nvSpPr>
        <p:spPr>
          <a:xfrm>
            <a:off x="5438274" y="5593666"/>
            <a:ext cx="842210" cy="2692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3012179"/>
      </p:ext>
    </p:extLst>
  </p:cSld>
  <p:clrMapOvr>
    <a:masterClrMapping/>
  </p:clrMapOvr>
  <p:transition spd="slow" advTm="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D4AD769-5773-4D89-BCE9-3DA5350F3D5F}"/>
              </a:ext>
            </a:extLst>
          </p:cNvPr>
          <p:cNvSpPr>
            <a:spLocks noGrp="1"/>
          </p:cNvSpPr>
          <p:nvPr>
            <p:ph idx="1"/>
          </p:nvPr>
        </p:nvSpPr>
        <p:spPr>
          <a:xfrm>
            <a:off x="485428" y="863039"/>
            <a:ext cx="3366492" cy="4525963"/>
          </a:xfrm>
        </p:spPr>
        <p:txBody>
          <a:bodyPr>
            <a:normAutofit lnSpcReduction="10000"/>
          </a:bodyPr>
          <a:lstStyle/>
          <a:p>
            <a:pPr lvl="1">
              <a:lnSpc>
                <a:spcPct val="150000"/>
              </a:lnSpc>
            </a:pPr>
            <a:r>
              <a:rPr lang="en-US" altLang="zh-CN" dirty="0" err="1"/>
              <a:t>selectPC</a:t>
            </a:r>
            <a:endParaRPr lang="en-US" altLang="zh-CN" dirty="0"/>
          </a:p>
          <a:p>
            <a:pPr lvl="1">
              <a:lnSpc>
                <a:spcPct val="150000"/>
              </a:lnSpc>
            </a:pPr>
            <a:r>
              <a:rPr lang="zh-CN" altLang="en-US" sz="2000" b="0" dirty="0"/>
              <a:t>合并</a:t>
            </a:r>
            <a:r>
              <a:rPr lang="en-US" altLang="zh-CN" sz="2000" b="0" dirty="0" err="1"/>
              <a:t>valA</a:t>
            </a:r>
            <a:r>
              <a:rPr lang="zh-CN" altLang="en-US" sz="2000" b="0" dirty="0"/>
              <a:t>和</a:t>
            </a:r>
            <a:r>
              <a:rPr lang="en-US" altLang="zh-CN" sz="2000" b="0" dirty="0" err="1"/>
              <a:t>ValP</a:t>
            </a:r>
            <a:r>
              <a:rPr lang="zh-CN" altLang="en-US" sz="2000" b="0" dirty="0"/>
              <a:t>，</a:t>
            </a:r>
            <a:r>
              <a:rPr lang="zh-CN" altLang="en-US" b="0" dirty="0"/>
              <a:t>后续计算中不会同时用到</a:t>
            </a:r>
            <a:r>
              <a:rPr lang="en-US" altLang="zh-CN" b="0" dirty="0" err="1"/>
              <a:t>valA</a:t>
            </a:r>
            <a:r>
              <a:rPr lang="zh-CN" altLang="en-US" b="0" dirty="0"/>
              <a:t>和</a:t>
            </a:r>
            <a:r>
              <a:rPr lang="en-US" altLang="zh-CN" b="0" dirty="0" err="1"/>
              <a:t>ValP</a:t>
            </a:r>
            <a:r>
              <a:rPr lang="en-US" altLang="zh-CN" b="0" dirty="0"/>
              <a:t>, </a:t>
            </a:r>
            <a:r>
              <a:rPr lang="zh-CN" altLang="en-US" b="0" dirty="0"/>
              <a:t>为了减少寄存器的状态和信号的数量</a:t>
            </a:r>
            <a:r>
              <a:rPr lang="en-US" altLang="zh-CN" b="0" dirty="0"/>
              <a:t>, </a:t>
            </a:r>
            <a:r>
              <a:rPr lang="zh-CN" altLang="en-US" b="0" dirty="0"/>
              <a:t>在解码阶段合并为</a:t>
            </a:r>
            <a:r>
              <a:rPr lang="en-US" altLang="zh-CN" b="0" dirty="0" err="1"/>
              <a:t>valA</a:t>
            </a:r>
            <a:r>
              <a:rPr lang="en-US" altLang="zh-CN" b="0" dirty="0"/>
              <a:t>.</a:t>
            </a:r>
            <a:endParaRPr lang="zh-CN" altLang="en-US" b="0" dirty="0"/>
          </a:p>
          <a:p>
            <a:pPr>
              <a:lnSpc>
                <a:spcPct val="150000"/>
              </a:lnSpc>
            </a:pPr>
            <a:endParaRPr lang="zh-CN" altLang="en-US" dirty="0"/>
          </a:p>
        </p:txBody>
      </p:sp>
      <p:sp>
        <p:nvSpPr>
          <p:cNvPr id="3" name="日期占位符 2">
            <a:extLst>
              <a:ext uri="{FF2B5EF4-FFF2-40B4-BE49-F238E27FC236}">
                <a16:creationId xmlns:a16="http://schemas.microsoft.com/office/drawing/2014/main" id="{30D620E2-B987-4273-B7AF-33C331008A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72779-C731-4C06-8A82-250C8ABC0754}"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a:extLst>
              <a:ext uri="{FF2B5EF4-FFF2-40B4-BE49-F238E27FC236}">
                <a16:creationId xmlns:a16="http://schemas.microsoft.com/office/drawing/2014/main" id="{EC448304-9C21-4CB2-AA3B-22D814CD272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5" name="灯片编号占位符 4">
            <a:extLst>
              <a:ext uri="{FF2B5EF4-FFF2-40B4-BE49-F238E27FC236}">
                <a16:creationId xmlns:a16="http://schemas.microsoft.com/office/drawing/2014/main" id="{9951B066-9423-470D-BE5F-55AF43C8AA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6" name="图片 5">
            <a:extLst>
              <a:ext uri="{FF2B5EF4-FFF2-40B4-BE49-F238E27FC236}">
                <a16:creationId xmlns:a16="http://schemas.microsoft.com/office/drawing/2014/main" id="{7AC409DF-AE12-45F5-981A-A9E57B522BB6}"/>
              </a:ext>
            </a:extLst>
          </p:cNvPr>
          <p:cNvPicPr>
            <a:picLocks noChangeAspect="1"/>
          </p:cNvPicPr>
          <p:nvPr/>
        </p:nvPicPr>
        <p:blipFill>
          <a:blip r:embed="rId2"/>
          <a:stretch>
            <a:fillRect/>
          </a:stretch>
        </p:blipFill>
        <p:spPr>
          <a:xfrm>
            <a:off x="3994728" y="484377"/>
            <a:ext cx="4663844" cy="5889246"/>
          </a:xfrm>
          <a:prstGeom prst="rect">
            <a:avLst/>
          </a:prstGeom>
        </p:spPr>
      </p:pic>
      <p:sp>
        <p:nvSpPr>
          <p:cNvPr id="7" name="矩形 6">
            <a:extLst>
              <a:ext uri="{FF2B5EF4-FFF2-40B4-BE49-F238E27FC236}">
                <a16:creationId xmlns:a16="http://schemas.microsoft.com/office/drawing/2014/main" id="{D7049A7E-BE50-5108-1A36-8F1F8BBF474D}"/>
              </a:ext>
            </a:extLst>
          </p:cNvPr>
          <p:cNvSpPr/>
          <p:nvPr/>
        </p:nvSpPr>
        <p:spPr>
          <a:xfrm>
            <a:off x="5905545" y="3957372"/>
            <a:ext cx="842210" cy="2692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097472"/>
      </p:ext>
    </p:extLst>
  </p:cSld>
  <p:clrMapOvr>
    <a:masterClrMapping/>
  </p:clrMapOvr>
  <p:transition spd="slow" advTm="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3C899B1-7E6B-421C-B717-0947D563F3BA}"/>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63723F10-7BDC-48BC-9E5C-7DD84D612D88}"/>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322E7AD3-0DB5-48C9-82D1-313E8C942FA3}"/>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64</a:t>
            </a:fld>
            <a:endParaRPr lang="zh-CN" altLang="en-US">
              <a:solidFill>
                <a:prstClr val="black">
                  <a:tint val="75000"/>
                </a:prstClr>
              </a:solidFill>
            </a:endParaRPr>
          </a:p>
        </p:txBody>
      </p:sp>
      <p:pic>
        <p:nvPicPr>
          <p:cNvPr id="3" name="图片 2">
            <a:extLst>
              <a:ext uri="{FF2B5EF4-FFF2-40B4-BE49-F238E27FC236}">
                <a16:creationId xmlns:a16="http://schemas.microsoft.com/office/drawing/2014/main" id="{FAA00335-E013-1666-4635-9D63835F6ABB}"/>
              </a:ext>
            </a:extLst>
          </p:cNvPr>
          <p:cNvPicPr>
            <a:picLocks noChangeAspect="1"/>
          </p:cNvPicPr>
          <p:nvPr/>
        </p:nvPicPr>
        <p:blipFill>
          <a:blip r:embed="rId2"/>
          <a:stretch>
            <a:fillRect/>
          </a:stretch>
        </p:blipFill>
        <p:spPr>
          <a:xfrm>
            <a:off x="2559576" y="421105"/>
            <a:ext cx="4024847" cy="5530265"/>
          </a:xfrm>
          <a:prstGeom prst="rect">
            <a:avLst/>
          </a:prstGeom>
        </p:spPr>
      </p:pic>
    </p:spTree>
    <p:extLst>
      <p:ext uri="{BB962C8B-B14F-4D97-AF65-F5344CB8AC3E}">
        <p14:creationId xmlns:p14="http://schemas.microsoft.com/office/powerpoint/2010/main" val="808095687"/>
      </p:ext>
    </p:extLst>
  </p:cSld>
  <p:clrMapOvr>
    <a:masterClrMapping/>
  </p:clrMapOvr>
  <p:transition spd="slow" advTm="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9BF42-1199-44A8-A5D4-55C2D28A7D05}"/>
              </a:ext>
            </a:extLst>
          </p:cNvPr>
          <p:cNvSpPr>
            <a:spLocks noGrp="1"/>
          </p:cNvSpPr>
          <p:nvPr>
            <p:ph type="title"/>
          </p:nvPr>
        </p:nvSpPr>
        <p:spPr/>
        <p:txBody>
          <a:bodyPr/>
          <a:lstStyle/>
          <a:p>
            <a:r>
              <a:rPr lang="zh-CN" altLang="en-US" dirty="0"/>
              <a:t>指令流水举例</a:t>
            </a:r>
          </a:p>
        </p:txBody>
      </p:sp>
      <p:sp>
        <p:nvSpPr>
          <p:cNvPr id="4" name="日期占位符 3">
            <a:extLst>
              <a:ext uri="{FF2B5EF4-FFF2-40B4-BE49-F238E27FC236}">
                <a16:creationId xmlns:a16="http://schemas.microsoft.com/office/drawing/2014/main" id="{B1975D6A-5246-4995-9DA8-3F30D282BF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EDEB66-0FEE-4DAC-A7AF-482F652D8658}"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0044DB9C-3DF2-4C59-8CBA-8A8C13EA842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48F0B517-BEB9-4A0F-B772-78D7AF3EED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8" name="图片 7">
            <a:extLst>
              <a:ext uri="{FF2B5EF4-FFF2-40B4-BE49-F238E27FC236}">
                <a16:creationId xmlns:a16="http://schemas.microsoft.com/office/drawing/2014/main" id="{8404E7B0-040B-40CA-88E5-270DFB61A2AB}"/>
              </a:ext>
            </a:extLst>
          </p:cNvPr>
          <p:cNvPicPr>
            <a:picLocks noChangeAspect="1"/>
          </p:cNvPicPr>
          <p:nvPr/>
        </p:nvPicPr>
        <p:blipFill>
          <a:blip r:embed="rId2"/>
          <a:stretch>
            <a:fillRect/>
          </a:stretch>
        </p:blipFill>
        <p:spPr>
          <a:xfrm>
            <a:off x="1524000" y="1182616"/>
            <a:ext cx="5437572" cy="4334616"/>
          </a:xfrm>
          <a:prstGeom prst="rect">
            <a:avLst/>
          </a:prstGeom>
        </p:spPr>
      </p:pic>
    </p:spTree>
    <p:extLst>
      <p:ext uri="{BB962C8B-B14F-4D97-AF65-F5344CB8AC3E}">
        <p14:creationId xmlns:p14="http://schemas.microsoft.com/office/powerpoint/2010/main" val="4049545593"/>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D7B0D-8CFF-4709-8C7C-A9743CE9F1AF}"/>
              </a:ext>
            </a:extLst>
          </p:cNvPr>
          <p:cNvSpPr>
            <a:spLocks noGrp="1"/>
          </p:cNvSpPr>
          <p:nvPr>
            <p:ph type="title"/>
          </p:nvPr>
        </p:nvSpPr>
        <p:spPr/>
        <p:txBody>
          <a:bodyPr/>
          <a:lstStyle/>
          <a:p>
            <a:r>
              <a:rPr lang="en-US" altLang="zh-CN" dirty="0"/>
              <a:t>5</a:t>
            </a:r>
            <a:r>
              <a:rPr lang="zh-CN" altLang="en-US" dirty="0"/>
              <a:t>、流水线冒险</a:t>
            </a:r>
          </a:p>
        </p:txBody>
      </p:sp>
      <p:sp>
        <p:nvSpPr>
          <p:cNvPr id="3" name="内容占位符 2">
            <a:extLst>
              <a:ext uri="{FF2B5EF4-FFF2-40B4-BE49-F238E27FC236}">
                <a16:creationId xmlns:a16="http://schemas.microsoft.com/office/drawing/2014/main" id="{1FB6387F-04B8-484D-A18B-4B58B6F08B08}"/>
              </a:ext>
            </a:extLst>
          </p:cNvPr>
          <p:cNvSpPr>
            <a:spLocks noGrp="1"/>
          </p:cNvSpPr>
          <p:nvPr>
            <p:ph idx="1"/>
          </p:nvPr>
        </p:nvSpPr>
        <p:spPr>
          <a:xfrm>
            <a:off x="457200" y="1256880"/>
            <a:ext cx="8229600" cy="4525963"/>
          </a:xfrm>
        </p:spPr>
        <p:txBody>
          <a:bodyPr/>
          <a:lstStyle/>
          <a:p>
            <a:pPr>
              <a:lnSpc>
                <a:spcPct val="150000"/>
              </a:lnSpc>
            </a:pPr>
            <a:r>
              <a:rPr lang="zh-CN" altLang="en-US" b="1" dirty="0"/>
              <a:t>流水线中相关的分类</a:t>
            </a:r>
            <a:endParaRPr lang="en-US" altLang="zh-CN" b="1" dirty="0"/>
          </a:p>
          <a:p>
            <a:pPr lvl="1">
              <a:lnSpc>
                <a:spcPct val="150000"/>
              </a:lnSpc>
            </a:pPr>
            <a:r>
              <a:rPr lang="zh-CN" altLang="en-US" b="1" dirty="0"/>
              <a:t>数据相关（局部相关）</a:t>
            </a:r>
            <a:endParaRPr lang="en-US" altLang="zh-CN" b="1" dirty="0"/>
          </a:p>
          <a:p>
            <a:pPr lvl="1">
              <a:lnSpc>
                <a:spcPct val="150000"/>
              </a:lnSpc>
            </a:pPr>
            <a:r>
              <a:rPr lang="zh-CN" altLang="en-US" b="1" dirty="0"/>
              <a:t>控制相关</a:t>
            </a:r>
            <a:r>
              <a:rPr lang="en-US" altLang="zh-CN" b="1" dirty="0"/>
              <a:t>(</a:t>
            </a:r>
            <a:r>
              <a:rPr lang="zh-CN" altLang="en-US" b="1" dirty="0"/>
              <a:t>全局相关</a:t>
            </a:r>
            <a:r>
              <a:rPr lang="en-US" altLang="zh-CN" b="1" dirty="0"/>
              <a:t>)</a:t>
            </a:r>
          </a:p>
          <a:p>
            <a:pPr>
              <a:lnSpc>
                <a:spcPct val="150000"/>
              </a:lnSpc>
            </a:pPr>
            <a:r>
              <a:rPr lang="zh-CN" altLang="en-US" b="1" dirty="0"/>
              <a:t>流水线冒险：相关导致流水线产生的错误</a:t>
            </a:r>
            <a:endParaRPr lang="en-US" altLang="zh-CN" b="1" dirty="0"/>
          </a:p>
          <a:p>
            <a:pPr lvl="1">
              <a:lnSpc>
                <a:spcPct val="150000"/>
              </a:lnSpc>
            </a:pPr>
            <a:r>
              <a:rPr lang="zh-CN" altLang="en-US" b="1" dirty="0"/>
              <a:t>数据冒险</a:t>
            </a:r>
            <a:endParaRPr lang="en-US" altLang="zh-CN" b="1" dirty="0"/>
          </a:p>
          <a:p>
            <a:pPr lvl="1">
              <a:lnSpc>
                <a:spcPct val="150000"/>
              </a:lnSpc>
            </a:pPr>
            <a:r>
              <a:rPr lang="zh-CN" altLang="en-US" b="1" dirty="0"/>
              <a:t>控制冒险</a:t>
            </a:r>
          </a:p>
        </p:txBody>
      </p:sp>
      <p:sp>
        <p:nvSpPr>
          <p:cNvPr id="4" name="日期占位符 3">
            <a:extLst>
              <a:ext uri="{FF2B5EF4-FFF2-40B4-BE49-F238E27FC236}">
                <a16:creationId xmlns:a16="http://schemas.microsoft.com/office/drawing/2014/main" id="{E3095D7E-8B33-4EC3-9880-0AFD2ED6A5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6EEDAD-A87E-41E3-A6A7-E520CF77B155}"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864F12E7-B873-437D-9749-995CD3BC0EC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E8A38492-4916-4654-847A-B764ABCB94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0083578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C987E66-2830-4551-841D-C5B054A19DBA}"/>
              </a:ext>
            </a:extLst>
          </p:cNvPr>
          <p:cNvPicPr>
            <a:picLocks noChangeAspect="1"/>
          </p:cNvPicPr>
          <p:nvPr/>
        </p:nvPicPr>
        <p:blipFill>
          <a:blip r:embed="rId2"/>
          <a:stretch>
            <a:fillRect/>
          </a:stretch>
        </p:blipFill>
        <p:spPr>
          <a:xfrm>
            <a:off x="3910433" y="710567"/>
            <a:ext cx="5095033" cy="3704613"/>
          </a:xfrm>
          <a:prstGeom prst="rect">
            <a:avLst/>
          </a:prstGeom>
        </p:spPr>
      </p:pic>
      <p:pic>
        <p:nvPicPr>
          <p:cNvPr id="8" name="图片 7">
            <a:extLst>
              <a:ext uri="{FF2B5EF4-FFF2-40B4-BE49-F238E27FC236}">
                <a16:creationId xmlns:a16="http://schemas.microsoft.com/office/drawing/2014/main" id="{AC1D2CFB-39C7-41BE-AE20-5C7F85EF9F84}"/>
              </a:ext>
            </a:extLst>
          </p:cNvPr>
          <p:cNvPicPr>
            <a:picLocks noChangeAspect="1"/>
          </p:cNvPicPr>
          <p:nvPr/>
        </p:nvPicPr>
        <p:blipFill>
          <a:blip r:embed="rId3"/>
          <a:stretch>
            <a:fillRect/>
          </a:stretch>
        </p:blipFill>
        <p:spPr>
          <a:xfrm>
            <a:off x="396011" y="2369040"/>
            <a:ext cx="5265877" cy="3809582"/>
          </a:xfrm>
          <a:prstGeom prst="rect">
            <a:avLst/>
          </a:prstGeom>
        </p:spPr>
      </p:pic>
      <p:sp>
        <p:nvSpPr>
          <p:cNvPr id="2" name="标题 1">
            <a:extLst>
              <a:ext uri="{FF2B5EF4-FFF2-40B4-BE49-F238E27FC236}">
                <a16:creationId xmlns:a16="http://schemas.microsoft.com/office/drawing/2014/main" id="{45660923-4350-443B-9F96-C131299541EB}"/>
              </a:ext>
            </a:extLst>
          </p:cNvPr>
          <p:cNvSpPr>
            <a:spLocks noGrp="1"/>
          </p:cNvSpPr>
          <p:nvPr>
            <p:ph type="title"/>
          </p:nvPr>
        </p:nvSpPr>
        <p:spPr/>
        <p:txBody>
          <a:bodyPr/>
          <a:lstStyle/>
          <a:p>
            <a:r>
              <a:rPr lang="zh-CN" altLang="en-US" dirty="0"/>
              <a:t>数据冒险</a:t>
            </a:r>
          </a:p>
        </p:txBody>
      </p:sp>
      <p:sp>
        <p:nvSpPr>
          <p:cNvPr id="4" name="日期占位符 3">
            <a:extLst>
              <a:ext uri="{FF2B5EF4-FFF2-40B4-BE49-F238E27FC236}">
                <a16:creationId xmlns:a16="http://schemas.microsoft.com/office/drawing/2014/main" id="{5FB08B1B-E495-4FB6-B2B4-6601357E384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318EE4-99A1-4769-BDB2-3B7F39F6FDDD}"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F782615F-6C82-4EFD-9CCF-7C09A019BA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53D7E100-B4E8-4A5C-B536-4927D56643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9" name="文本框 8">
            <a:extLst>
              <a:ext uri="{FF2B5EF4-FFF2-40B4-BE49-F238E27FC236}">
                <a16:creationId xmlns:a16="http://schemas.microsoft.com/office/drawing/2014/main" id="{AE512C24-CC17-4494-8EA9-DA159046805D}"/>
              </a:ext>
            </a:extLst>
          </p:cNvPr>
          <p:cNvSpPr txBox="1"/>
          <p:nvPr/>
        </p:nvSpPr>
        <p:spPr>
          <a:xfrm>
            <a:off x="5533477" y="4134713"/>
            <a:ext cx="1800200" cy="369332"/>
          </a:xfrm>
          <a:prstGeom prst="rect">
            <a:avLst/>
          </a:prstGeom>
          <a:noFill/>
        </p:spPr>
        <p:txBody>
          <a:bodyPr wrap="square" rtlCol="0">
            <a:spAutoFit/>
          </a:bodyPr>
          <a:lstStyle/>
          <a:p>
            <a:r>
              <a:rPr lang="zh-CN" altLang="en-US" dirty="0"/>
              <a:t>不存在数据冒险</a:t>
            </a:r>
          </a:p>
        </p:txBody>
      </p:sp>
      <p:sp>
        <p:nvSpPr>
          <p:cNvPr id="10" name="文本框 9">
            <a:extLst>
              <a:ext uri="{FF2B5EF4-FFF2-40B4-BE49-F238E27FC236}">
                <a16:creationId xmlns:a16="http://schemas.microsoft.com/office/drawing/2014/main" id="{F145CFC1-20AA-4E33-B9AD-305BCF1D91FF}"/>
              </a:ext>
            </a:extLst>
          </p:cNvPr>
          <p:cNvSpPr txBox="1"/>
          <p:nvPr/>
        </p:nvSpPr>
        <p:spPr>
          <a:xfrm>
            <a:off x="1534362" y="5655827"/>
            <a:ext cx="1800200" cy="460382"/>
          </a:xfrm>
          <a:prstGeom prst="rect">
            <a:avLst/>
          </a:prstGeom>
          <a:noFill/>
        </p:spPr>
        <p:txBody>
          <a:bodyPr wrap="square" rtlCol="0">
            <a:spAutoFit/>
          </a:bodyPr>
          <a:lstStyle/>
          <a:p>
            <a:pPr>
              <a:lnSpc>
                <a:spcPct val="150000"/>
              </a:lnSpc>
            </a:pPr>
            <a:r>
              <a:rPr lang="zh-CN" altLang="en-US" dirty="0"/>
              <a:t>先写后读（</a:t>
            </a:r>
            <a:r>
              <a:rPr lang="en-US" altLang="zh-CN" dirty="0"/>
              <a:t>RAW</a:t>
            </a:r>
            <a:r>
              <a:rPr lang="zh-CN" altLang="en-US" dirty="0"/>
              <a:t>）</a:t>
            </a:r>
            <a:endParaRPr lang="en-US" altLang="zh-CN" dirty="0"/>
          </a:p>
        </p:txBody>
      </p:sp>
    </p:spTree>
    <p:extLst>
      <p:ext uri="{BB962C8B-B14F-4D97-AF65-F5344CB8AC3E}">
        <p14:creationId xmlns:p14="http://schemas.microsoft.com/office/powerpoint/2010/main" val="1992663878"/>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57F984E-793C-42CA-BB54-9D9F8AE0E6D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4C9FB70-0EA0-4140-B656-CC788F6F5F4B}"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4B4D8085-F017-454E-913A-48FFD157222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BAA36D1E-9337-4DD0-9FD2-C119CF7151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10" name="图片 9">
            <a:extLst>
              <a:ext uri="{FF2B5EF4-FFF2-40B4-BE49-F238E27FC236}">
                <a16:creationId xmlns:a16="http://schemas.microsoft.com/office/drawing/2014/main" id="{92F21193-34AE-4B77-98DA-1B7B14CDCEE9}"/>
              </a:ext>
            </a:extLst>
          </p:cNvPr>
          <p:cNvPicPr>
            <a:picLocks noChangeAspect="1"/>
          </p:cNvPicPr>
          <p:nvPr/>
        </p:nvPicPr>
        <p:blipFill>
          <a:blip r:embed="rId2"/>
          <a:stretch>
            <a:fillRect/>
          </a:stretch>
        </p:blipFill>
        <p:spPr>
          <a:xfrm>
            <a:off x="3224463" y="440940"/>
            <a:ext cx="5478411" cy="4299502"/>
          </a:xfrm>
          <a:prstGeom prst="rect">
            <a:avLst/>
          </a:prstGeom>
        </p:spPr>
      </p:pic>
      <p:pic>
        <p:nvPicPr>
          <p:cNvPr id="18" name="图片 17">
            <a:extLst>
              <a:ext uri="{FF2B5EF4-FFF2-40B4-BE49-F238E27FC236}">
                <a16:creationId xmlns:a16="http://schemas.microsoft.com/office/drawing/2014/main" id="{DDD604DD-5242-4F9D-B1EE-EEEF71B3164E}"/>
              </a:ext>
            </a:extLst>
          </p:cNvPr>
          <p:cNvPicPr>
            <a:picLocks noChangeAspect="1"/>
          </p:cNvPicPr>
          <p:nvPr/>
        </p:nvPicPr>
        <p:blipFill>
          <a:blip r:embed="rId3"/>
          <a:stretch>
            <a:fillRect/>
          </a:stretch>
        </p:blipFill>
        <p:spPr>
          <a:xfrm>
            <a:off x="441126" y="2153653"/>
            <a:ext cx="5069555" cy="3917817"/>
          </a:xfrm>
          <a:prstGeom prst="rect">
            <a:avLst/>
          </a:prstGeom>
        </p:spPr>
      </p:pic>
    </p:spTree>
    <p:extLst>
      <p:ext uri="{BB962C8B-B14F-4D97-AF65-F5344CB8AC3E}">
        <p14:creationId xmlns:p14="http://schemas.microsoft.com/office/powerpoint/2010/main" val="3896404076"/>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187930-40DF-4DFF-8F6F-1AAB93A655BF}"/>
              </a:ext>
            </a:extLst>
          </p:cNvPr>
          <p:cNvSpPr>
            <a:spLocks noGrp="1"/>
          </p:cNvSpPr>
          <p:nvPr>
            <p:ph idx="1"/>
          </p:nvPr>
        </p:nvSpPr>
        <p:spPr>
          <a:xfrm>
            <a:off x="457200" y="854328"/>
            <a:ext cx="8229600" cy="4525963"/>
          </a:xfrm>
        </p:spPr>
        <p:txBody>
          <a:bodyPr/>
          <a:lstStyle/>
          <a:p>
            <a:r>
              <a:rPr lang="zh-CN" altLang="en-US" dirty="0"/>
              <a:t>解决方法一：暂停（</a:t>
            </a:r>
            <a:r>
              <a:rPr lang="en-US" altLang="zh-CN" dirty="0"/>
              <a:t>stalling</a:t>
            </a:r>
            <a:r>
              <a:rPr lang="zh-CN" altLang="en-US" dirty="0"/>
              <a:t>）</a:t>
            </a:r>
            <a:endParaRPr lang="en-US" altLang="zh-CN" dirty="0"/>
          </a:p>
          <a:p>
            <a:endParaRPr lang="zh-CN" altLang="en-US" dirty="0"/>
          </a:p>
        </p:txBody>
      </p:sp>
      <p:sp>
        <p:nvSpPr>
          <p:cNvPr id="4" name="日期占位符 3">
            <a:extLst>
              <a:ext uri="{FF2B5EF4-FFF2-40B4-BE49-F238E27FC236}">
                <a16:creationId xmlns:a16="http://schemas.microsoft.com/office/drawing/2014/main" id="{8178D902-B4E9-4FE7-9454-695857DF69D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5C73C14-3542-48B2-A79E-83AD9D7BFE9A}"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EF62594E-733A-4D14-9EDE-046A9CD0DA0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94D1847C-3D78-4147-953A-50397339D9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17" name="图片 16">
            <a:extLst>
              <a:ext uri="{FF2B5EF4-FFF2-40B4-BE49-F238E27FC236}">
                <a16:creationId xmlns:a16="http://schemas.microsoft.com/office/drawing/2014/main" id="{D49F7338-4BA0-4DBF-98C2-120F1F7B4AE8}"/>
              </a:ext>
            </a:extLst>
          </p:cNvPr>
          <p:cNvPicPr>
            <a:picLocks noChangeAspect="1"/>
          </p:cNvPicPr>
          <p:nvPr/>
        </p:nvPicPr>
        <p:blipFill>
          <a:blip r:embed="rId2"/>
          <a:stretch>
            <a:fillRect/>
          </a:stretch>
        </p:blipFill>
        <p:spPr>
          <a:xfrm>
            <a:off x="1645552" y="1477709"/>
            <a:ext cx="5374730" cy="4784195"/>
          </a:xfrm>
          <a:prstGeom prst="rect">
            <a:avLst/>
          </a:prstGeom>
        </p:spPr>
      </p:pic>
    </p:spTree>
    <p:extLst>
      <p:ext uri="{BB962C8B-B14F-4D97-AF65-F5344CB8AC3E}">
        <p14:creationId xmlns:p14="http://schemas.microsoft.com/office/powerpoint/2010/main" val="1426890619"/>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5"/>
          <p:cNvSpPr>
            <a:spLocks noGrp="1"/>
          </p:cNvSpPr>
          <p:nvPr>
            <p:ph type="title"/>
          </p:nvPr>
        </p:nvSpPr>
        <p:spPr/>
        <p:txBody>
          <a:bodyPr>
            <a:normAutofit/>
          </a:bodyPr>
          <a:lstStyle/>
          <a:p>
            <a:r>
              <a:rPr lang="zh-CN" altLang="en-US"/>
              <a:t>指令系统发展的两种途径</a:t>
            </a:r>
            <a:r>
              <a:rPr lang="en-US" altLang="zh-CN"/>
              <a:t>CISC,RISC</a:t>
            </a:r>
            <a:endParaRPr lang="zh-CN" altLang="en-US"/>
          </a:p>
        </p:txBody>
      </p:sp>
      <p:sp>
        <p:nvSpPr>
          <p:cNvPr id="67587" name="内容占位符 6"/>
          <p:cNvSpPr>
            <a:spLocks noGrp="1"/>
          </p:cNvSpPr>
          <p:nvPr>
            <p:ph idx="1"/>
          </p:nvPr>
        </p:nvSpPr>
        <p:spPr>
          <a:xfrm>
            <a:off x="457200" y="1690689"/>
            <a:ext cx="8229600" cy="3886200"/>
          </a:xfrm>
        </p:spPr>
        <p:txBody>
          <a:bodyPr>
            <a:normAutofit fontScale="85000" lnSpcReduction="20000"/>
          </a:bodyPr>
          <a:lstStyle/>
          <a:p>
            <a:pPr>
              <a:lnSpc>
                <a:spcPct val="150000"/>
              </a:lnSpc>
            </a:pPr>
            <a:r>
              <a:rPr kumimoji="1" lang="en-US" altLang="zh-CN" dirty="0"/>
              <a:t>CISC</a:t>
            </a:r>
            <a:r>
              <a:rPr kumimoji="1" lang="zh-CN" altLang="en-US" dirty="0"/>
              <a:t>：冯</a:t>
            </a:r>
            <a:r>
              <a:rPr kumimoji="1" lang="en-US" altLang="zh-CN" dirty="0"/>
              <a:t>·</a:t>
            </a:r>
            <a:r>
              <a:rPr kumimoji="1" lang="zh-CN" altLang="en-US" dirty="0"/>
              <a:t>诺依曼结构也称普林斯顿结构</a:t>
            </a:r>
            <a:endParaRPr kumimoji="1" lang="en-US" altLang="zh-CN" dirty="0"/>
          </a:p>
          <a:p>
            <a:pPr>
              <a:lnSpc>
                <a:spcPct val="150000"/>
              </a:lnSpc>
            </a:pPr>
            <a:r>
              <a:rPr kumimoji="1" lang="en-US" altLang="zh-CN" dirty="0"/>
              <a:t>CISC</a:t>
            </a:r>
            <a:r>
              <a:rPr kumimoji="1" lang="zh-CN" altLang="en-US" dirty="0"/>
              <a:t>代表：</a:t>
            </a:r>
            <a:r>
              <a:rPr kumimoji="1" lang="en-US" altLang="zh-CN" dirty="0"/>
              <a:t>Intel X86</a:t>
            </a:r>
            <a:r>
              <a:rPr kumimoji="1" lang="zh-CN" altLang="en-US" dirty="0"/>
              <a:t>；</a:t>
            </a:r>
            <a:endParaRPr kumimoji="1" lang="en-US" altLang="zh-CN" dirty="0"/>
          </a:p>
          <a:p>
            <a:pPr>
              <a:lnSpc>
                <a:spcPct val="150000"/>
              </a:lnSpc>
            </a:pPr>
            <a:r>
              <a:rPr kumimoji="1" lang="en-US" altLang="zh-CN" dirty="0"/>
              <a:t>x86</a:t>
            </a:r>
            <a:r>
              <a:rPr kumimoji="1" lang="zh-CN" altLang="en-US" dirty="0"/>
              <a:t>：</a:t>
            </a:r>
            <a:r>
              <a:rPr kumimoji="1" lang="en-US" altLang="zh-CN" dirty="0"/>
              <a:t>x86</a:t>
            </a:r>
            <a:r>
              <a:rPr kumimoji="1" lang="zh-CN" altLang="en-US" dirty="0"/>
              <a:t>是</a:t>
            </a:r>
            <a:r>
              <a:rPr kumimoji="1" lang="en-US" altLang="zh-CN" dirty="0"/>
              <a:t>Intel</a:t>
            </a:r>
            <a:r>
              <a:rPr kumimoji="1" lang="zh-CN" altLang="en-US" dirty="0"/>
              <a:t>公司首先研发的一种</a:t>
            </a:r>
            <a:r>
              <a:rPr kumimoji="1" lang="en-US" altLang="zh-CN" dirty="0"/>
              <a:t>CPU</a:t>
            </a:r>
            <a:r>
              <a:rPr kumimoji="1" lang="zh-CN" altLang="en-US" dirty="0"/>
              <a:t>体系架构，该系列最早的处理器即为</a:t>
            </a:r>
            <a:r>
              <a:rPr kumimoji="1" lang="en-US" altLang="zh-CN" dirty="0"/>
              <a:t>16</a:t>
            </a:r>
            <a:r>
              <a:rPr kumimoji="1" lang="zh-CN" altLang="en-US" dirty="0"/>
              <a:t>位的</a:t>
            </a:r>
            <a:r>
              <a:rPr kumimoji="1" lang="en-US" altLang="zh-CN" dirty="0"/>
              <a:t>Intel 8086</a:t>
            </a:r>
            <a:r>
              <a:rPr kumimoji="1" lang="zh-CN" altLang="en-US" dirty="0"/>
              <a:t>。</a:t>
            </a:r>
            <a:endParaRPr kumimoji="1" lang="en-US" altLang="zh-CN" dirty="0"/>
          </a:p>
          <a:p>
            <a:pPr>
              <a:lnSpc>
                <a:spcPct val="150000"/>
              </a:lnSpc>
            </a:pPr>
            <a:r>
              <a:rPr kumimoji="1" lang="en-US" altLang="zh-CN" dirty="0"/>
              <a:t>x86-32</a:t>
            </a:r>
            <a:r>
              <a:rPr kumimoji="1" lang="zh-CN" altLang="en-US" dirty="0"/>
              <a:t>：表示</a:t>
            </a:r>
            <a:r>
              <a:rPr kumimoji="1" lang="en-US" altLang="zh-CN" dirty="0"/>
              <a:t>32</a:t>
            </a:r>
            <a:r>
              <a:rPr kumimoji="1" lang="zh-CN" altLang="en-US" dirty="0"/>
              <a:t>位的</a:t>
            </a:r>
            <a:r>
              <a:rPr kumimoji="1" lang="en-US" altLang="zh-CN" dirty="0"/>
              <a:t>x86</a:t>
            </a:r>
            <a:r>
              <a:rPr kumimoji="1" lang="zh-CN" altLang="en-US" dirty="0"/>
              <a:t>体系架构，该架构的第一款</a:t>
            </a:r>
            <a:r>
              <a:rPr kumimoji="1" lang="en-US" altLang="zh-CN" dirty="0"/>
              <a:t>CPU</a:t>
            </a:r>
            <a:r>
              <a:rPr kumimoji="1" lang="zh-CN" altLang="en-US" dirty="0"/>
              <a:t>为</a:t>
            </a:r>
            <a:r>
              <a:rPr kumimoji="1" lang="en-US" altLang="zh-CN" dirty="0"/>
              <a:t>Intel 80386</a:t>
            </a:r>
            <a:endParaRPr kumimoji="1" lang="zh-CN" altLang="en-US" dirty="0"/>
          </a:p>
          <a:p>
            <a:pPr>
              <a:lnSpc>
                <a:spcPct val="150000"/>
              </a:lnSpc>
            </a:pPr>
            <a:r>
              <a:rPr kumimoji="1" lang="en-US" altLang="zh-CN" dirty="0"/>
              <a:t>x86-64</a:t>
            </a:r>
            <a:r>
              <a:rPr kumimoji="1" lang="zh-CN" altLang="en-US" dirty="0"/>
              <a:t>：表示</a:t>
            </a:r>
            <a:r>
              <a:rPr kumimoji="1" lang="en-US" altLang="zh-CN" dirty="0"/>
              <a:t>64</a:t>
            </a:r>
            <a:r>
              <a:rPr kumimoji="1" lang="zh-CN" altLang="en-US" dirty="0"/>
              <a:t>位的</a:t>
            </a:r>
            <a:r>
              <a:rPr kumimoji="1" lang="en-US" altLang="zh-CN" dirty="0"/>
              <a:t>x86</a:t>
            </a:r>
            <a:r>
              <a:rPr kumimoji="1" lang="zh-CN" altLang="en-US" dirty="0"/>
              <a:t>体系</a:t>
            </a:r>
            <a:r>
              <a:rPr kumimoji="1" lang="zh-CN" altLang="en-US" dirty="0">
                <a:latin typeface="Times New Roman" panose="02020603050405020304" pitchFamily="18" charset="0"/>
              </a:rPr>
              <a:t>架构</a:t>
            </a:r>
            <a:r>
              <a:rPr lang="zh-CN" altLang="en-US" b="0" dirty="0"/>
              <a:t>。</a:t>
            </a:r>
            <a:endParaRPr kumimoji="1" lang="en-US" altLang="zh-CN" dirty="0">
              <a:latin typeface="Times New Roman" panose="02020603050405020304" pitchFamily="18" charset="0"/>
            </a:endParaRPr>
          </a:p>
        </p:txBody>
      </p:sp>
      <p:sp>
        <p:nvSpPr>
          <p:cNvPr id="67588" name="页脚占位符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32" indent="-285744" eaLnBrk="0" hangingPunct="0">
              <a:defRPr sz="4000">
                <a:solidFill>
                  <a:schemeClr val="tx1"/>
                </a:solidFill>
                <a:latin typeface="Arial" panose="020B0604020202020204" pitchFamily="34" charset="0"/>
                <a:ea typeface="宋体" panose="02010600030101010101" pitchFamily="2" charset="-122"/>
              </a:defRPr>
            </a:lvl2pPr>
            <a:lvl3pPr marL="1142971" indent="-228594" eaLnBrk="0" hangingPunct="0">
              <a:defRPr sz="4000">
                <a:solidFill>
                  <a:schemeClr val="tx1"/>
                </a:solidFill>
                <a:latin typeface="Arial" panose="020B0604020202020204" pitchFamily="34" charset="0"/>
                <a:ea typeface="宋体" panose="02010600030101010101" pitchFamily="2" charset="-122"/>
              </a:defRPr>
            </a:lvl3pPr>
            <a:lvl4pPr marL="1600160" indent="-228594" eaLnBrk="0" hangingPunct="0">
              <a:defRPr sz="4000">
                <a:solidFill>
                  <a:schemeClr val="tx1"/>
                </a:solidFill>
                <a:latin typeface="Arial" panose="020B0604020202020204" pitchFamily="34" charset="0"/>
                <a:ea typeface="宋体" panose="02010600030101010101" pitchFamily="2" charset="-122"/>
              </a:defRPr>
            </a:lvl4pPr>
            <a:lvl5pPr marL="2057349" indent="-228594" eaLnBrk="0" hangingPunct="0">
              <a:defRPr sz="4000">
                <a:solidFill>
                  <a:schemeClr val="tx1"/>
                </a:solidFill>
                <a:latin typeface="Arial" panose="020B0604020202020204" pitchFamily="34" charset="0"/>
                <a:ea typeface="宋体" panose="02010600030101010101" pitchFamily="2" charset="-122"/>
              </a:defRPr>
            </a:lvl5pPr>
            <a:lvl6pPr marL="2514537"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726"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8914"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103"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r>
              <a:rPr lang="zh-CN" altLang="en-US" sz="1200"/>
              <a:t>西北大学信息学院  谢倩茹</a:t>
            </a:r>
            <a:endParaRPr lang="en-US" altLang="zh-CN" sz="1200"/>
          </a:p>
        </p:txBody>
      </p:sp>
      <p:sp>
        <p:nvSpPr>
          <p:cNvPr id="67589"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32" indent="-285744" eaLnBrk="0" hangingPunct="0">
              <a:defRPr sz="4000">
                <a:solidFill>
                  <a:schemeClr val="tx1"/>
                </a:solidFill>
                <a:latin typeface="Arial" panose="020B0604020202020204" pitchFamily="34" charset="0"/>
                <a:ea typeface="宋体" panose="02010600030101010101" pitchFamily="2" charset="-122"/>
              </a:defRPr>
            </a:lvl2pPr>
            <a:lvl3pPr marL="1142971" indent="-228594" eaLnBrk="0" hangingPunct="0">
              <a:defRPr sz="4000">
                <a:solidFill>
                  <a:schemeClr val="tx1"/>
                </a:solidFill>
                <a:latin typeface="Arial" panose="020B0604020202020204" pitchFamily="34" charset="0"/>
                <a:ea typeface="宋体" panose="02010600030101010101" pitchFamily="2" charset="-122"/>
              </a:defRPr>
            </a:lvl3pPr>
            <a:lvl4pPr marL="1600160" indent="-228594" eaLnBrk="0" hangingPunct="0">
              <a:defRPr sz="4000">
                <a:solidFill>
                  <a:schemeClr val="tx1"/>
                </a:solidFill>
                <a:latin typeface="Arial" panose="020B0604020202020204" pitchFamily="34" charset="0"/>
                <a:ea typeface="宋体" panose="02010600030101010101" pitchFamily="2" charset="-122"/>
              </a:defRPr>
            </a:lvl4pPr>
            <a:lvl5pPr marL="2057349" indent="-228594" eaLnBrk="0" hangingPunct="0">
              <a:defRPr sz="4000">
                <a:solidFill>
                  <a:schemeClr val="tx1"/>
                </a:solidFill>
                <a:latin typeface="Arial" panose="020B0604020202020204" pitchFamily="34" charset="0"/>
                <a:ea typeface="宋体" panose="02010600030101010101" pitchFamily="2" charset="-122"/>
              </a:defRPr>
            </a:lvl5pPr>
            <a:lvl6pPr marL="2514537"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726"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8914"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103"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fld id="{994951C3-5B8F-4B92-B65A-E8ABFD4820DB}" type="slidenum">
              <a:rPr lang="en-US" altLang="zh-CN" sz="1000" smtClean="0">
                <a:solidFill>
                  <a:prstClr val="black"/>
                </a:solidFill>
                <a:latin typeface="+mn-lt"/>
                <a:ea typeface="+mn-ea"/>
              </a:rPr>
              <a:pPr eaLnBrk="1" hangingPunct="1"/>
              <a:t>7</a:t>
            </a:fld>
            <a:endParaRPr lang="en-US" altLang="zh-CN" sz="1000" dirty="0">
              <a:solidFill>
                <a:prstClr val="black"/>
              </a:solidFill>
              <a:latin typeface="+mn-lt"/>
              <a:ea typeface="+mn-ea"/>
            </a:endParaRPr>
          </a:p>
        </p:txBody>
      </p:sp>
      <p:sp>
        <p:nvSpPr>
          <p:cNvPr id="67590" name="日期占位符 2"/>
          <p:cNvSpPr>
            <a:spLocks noGrp="1"/>
          </p:cNvSpPr>
          <p:nvPr>
            <p:ph type="dt" sz="half"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32" indent="-285744" eaLnBrk="0" hangingPunct="0">
              <a:defRPr sz="4000">
                <a:solidFill>
                  <a:schemeClr val="tx1"/>
                </a:solidFill>
                <a:latin typeface="Arial" panose="020B0604020202020204" pitchFamily="34" charset="0"/>
                <a:ea typeface="宋体" panose="02010600030101010101" pitchFamily="2" charset="-122"/>
              </a:defRPr>
            </a:lvl2pPr>
            <a:lvl3pPr marL="1142971" indent="-228594" eaLnBrk="0" hangingPunct="0">
              <a:defRPr sz="4000">
                <a:solidFill>
                  <a:schemeClr val="tx1"/>
                </a:solidFill>
                <a:latin typeface="Arial" panose="020B0604020202020204" pitchFamily="34" charset="0"/>
                <a:ea typeface="宋体" panose="02010600030101010101" pitchFamily="2" charset="-122"/>
              </a:defRPr>
            </a:lvl3pPr>
            <a:lvl4pPr marL="1600160" indent="-228594" eaLnBrk="0" hangingPunct="0">
              <a:defRPr sz="4000">
                <a:solidFill>
                  <a:schemeClr val="tx1"/>
                </a:solidFill>
                <a:latin typeface="Arial" panose="020B0604020202020204" pitchFamily="34" charset="0"/>
                <a:ea typeface="宋体" panose="02010600030101010101" pitchFamily="2" charset="-122"/>
              </a:defRPr>
            </a:lvl4pPr>
            <a:lvl5pPr marL="2057349" indent="-228594" eaLnBrk="0" hangingPunct="0">
              <a:defRPr sz="4000">
                <a:solidFill>
                  <a:schemeClr val="tx1"/>
                </a:solidFill>
                <a:latin typeface="Arial" panose="020B0604020202020204" pitchFamily="34" charset="0"/>
                <a:ea typeface="宋体" panose="02010600030101010101" pitchFamily="2" charset="-122"/>
              </a:defRPr>
            </a:lvl5pPr>
            <a:lvl6pPr marL="2514537"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726"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8914"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103"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fld id="{872C016A-1A6D-4CF8-A72C-9425A9D288C5}" type="datetime1">
              <a:rPr lang="zh-CN" altLang="en-US" sz="1200" smtClean="0"/>
              <a:t>2023/12/28</a:t>
            </a:fld>
            <a:endParaRPr lang="en-US" altLang="zh-CN" sz="1200"/>
          </a:p>
        </p:txBody>
      </p:sp>
    </p:spTree>
    <p:extLst>
      <p:ext uri="{BB962C8B-B14F-4D97-AF65-F5344CB8AC3E}">
        <p14:creationId xmlns:p14="http://schemas.microsoft.com/office/powerpoint/2010/main" val="3604685970"/>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34B2EAB-F98F-4AED-A2E3-34AB635F01DA}"/>
              </a:ext>
            </a:extLst>
          </p:cNvPr>
          <p:cNvSpPr>
            <a:spLocks noGrp="1"/>
          </p:cNvSpPr>
          <p:nvPr>
            <p:ph idx="1"/>
          </p:nvPr>
        </p:nvSpPr>
        <p:spPr>
          <a:xfrm>
            <a:off x="457199" y="867095"/>
            <a:ext cx="8229600" cy="4525963"/>
          </a:xfrm>
        </p:spPr>
        <p:txBody>
          <a:bodyPr/>
          <a:lstStyle/>
          <a:p>
            <a:r>
              <a:rPr lang="zh-CN" altLang="en-US" dirty="0"/>
              <a:t>解决方法二：转发</a:t>
            </a:r>
          </a:p>
        </p:txBody>
      </p:sp>
      <p:sp>
        <p:nvSpPr>
          <p:cNvPr id="4" name="日期占位符 3">
            <a:extLst>
              <a:ext uri="{FF2B5EF4-FFF2-40B4-BE49-F238E27FC236}">
                <a16:creationId xmlns:a16="http://schemas.microsoft.com/office/drawing/2014/main" id="{E3335355-7169-4D2C-A4E3-250F55AB4D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1EAC9A-73C1-4DCD-9269-B865D825D18D}"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7940794B-BF5F-4378-BD97-CD49F338CE7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F9CFDD07-4FEA-4BBB-93AC-5716FC5BD0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E2D1A1DA-1EF2-A639-8F72-8A277BE2C072}"/>
              </a:ext>
            </a:extLst>
          </p:cNvPr>
          <p:cNvPicPr>
            <a:picLocks noChangeAspect="1"/>
          </p:cNvPicPr>
          <p:nvPr/>
        </p:nvPicPr>
        <p:blipFill>
          <a:blip r:embed="rId3"/>
          <a:stretch>
            <a:fillRect/>
          </a:stretch>
        </p:blipFill>
        <p:spPr>
          <a:xfrm>
            <a:off x="1891856" y="1464942"/>
            <a:ext cx="4971929" cy="4149877"/>
          </a:xfrm>
          <a:prstGeom prst="rect">
            <a:avLst/>
          </a:prstGeom>
        </p:spPr>
      </p:pic>
    </p:spTree>
    <p:extLst>
      <p:ext uri="{BB962C8B-B14F-4D97-AF65-F5344CB8AC3E}">
        <p14:creationId xmlns:p14="http://schemas.microsoft.com/office/powerpoint/2010/main" val="3571299187"/>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29A60CA-7001-4DBE-B8E8-53F756D9C57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D9708D-5C20-4196-B3F3-BCC714B8BAA5}"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E90FBF28-9E94-42D7-97FF-E34D2632D29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B280F8E8-9649-47BC-9E94-603CCE1944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308CA36C-3123-4063-9281-EA380A3DC97B}"/>
              </a:ext>
            </a:extLst>
          </p:cNvPr>
          <p:cNvPicPr>
            <a:picLocks noChangeAspect="1"/>
          </p:cNvPicPr>
          <p:nvPr/>
        </p:nvPicPr>
        <p:blipFill>
          <a:blip r:embed="rId2"/>
          <a:stretch>
            <a:fillRect/>
          </a:stretch>
        </p:blipFill>
        <p:spPr>
          <a:xfrm>
            <a:off x="3430216" y="573299"/>
            <a:ext cx="5256584" cy="4386067"/>
          </a:xfrm>
          <a:prstGeom prst="rect">
            <a:avLst/>
          </a:prstGeom>
        </p:spPr>
      </p:pic>
      <p:pic>
        <p:nvPicPr>
          <p:cNvPr id="9" name="图片 8">
            <a:extLst>
              <a:ext uri="{FF2B5EF4-FFF2-40B4-BE49-F238E27FC236}">
                <a16:creationId xmlns:a16="http://schemas.microsoft.com/office/drawing/2014/main" id="{1B2C3B16-5138-4C94-90B5-BC44B16FD619}"/>
              </a:ext>
            </a:extLst>
          </p:cNvPr>
          <p:cNvPicPr>
            <a:picLocks noChangeAspect="1"/>
          </p:cNvPicPr>
          <p:nvPr/>
        </p:nvPicPr>
        <p:blipFill>
          <a:blip r:embed="rId3"/>
          <a:stretch>
            <a:fillRect/>
          </a:stretch>
        </p:blipFill>
        <p:spPr>
          <a:xfrm>
            <a:off x="457200" y="2470491"/>
            <a:ext cx="4376705" cy="3374330"/>
          </a:xfrm>
          <a:prstGeom prst="rect">
            <a:avLst/>
          </a:prstGeom>
        </p:spPr>
      </p:pic>
    </p:spTree>
    <p:extLst>
      <p:ext uri="{BB962C8B-B14F-4D97-AF65-F5344CB8AC3E}">
        <p14:creationId xmlns:p14="http://schemas.microsoft.com/office/powerpoint/2010/main" val="3497950911"/>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36DF789-912D-43B8-9117-1C1363786291}"/>
              </a:ext>
            </a:extLst>
          </p:cNvPr>
          <p:cNvSpPr>
            <a:spLocks noGrp="1"/>
          </p:cNvSpPr>
          <p:nvPr>
            <p:ph idx="1"/>
          </p:nvPr>
        </p:nvSpPr>
        <p:spPr>
          <a:xfrm>
            <a:off x="457200" y="987796"/>
            <a:ext cx="8229600" cy="4525963"/>
          </a:xfrm>
        </p:spPr>
        <p:txBody>
          <a:bodyPr/>
          <a:lstStyle/>
          <a:p>
            <a:r>
              <a:rPr lang="zh-CN" altLang="en-US" dirty="0"/>
              <a:t>加载</a:t>
            </a:r>
            <a:r>
              <a:rPr lang="en-US" altLang="zh-CN" dirty="0"/>
              <a:t>/</a:t>
            </a:r>
            <a:r>
              <a:rPr lang="zh-CN" altLang="en-US" dirty="0"/>
              <a:t>使用数据冒险</a:t>
            </a:r>
          </a:p>
        </p:txBody>
      </p:sp>
      <p:sp>
        <p:nvSpPr>
          <p:cNvPr id="4" name="日期占位符 3">
            <a:extLst>
              <a:ext uri="{FF2B5EF4-FFF2-40B4-BE49-F238E27FC236}">
                <a16:creationId xmlns:a16="http://schemas.microsoft.com/office/drawing/2014/main" id="{C3EAD105-E5DC-4AEF-88CA-E5CA56B0A2D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FBD9F9-A477-4068-82B8-11AC2674A6A9}"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FDD10627-269B-4DFD-8F82-432C827EB33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970EAF05-D5BB-4B7E-A442-482BDD76F6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9" name="图片 8">
            <a:extLst>
              <a:ext uri="{FF2B5EF4-FFF2-40B4-BE49-F238E27FC236}">
                <a16:creationId xmlns:a16="http://schemas.microsoft.com/office/drawing/2014/main" id="{73F684BB-C619-468D-B55B-D36D6C267A9C}"/>
              </a:ext>
            </a:extLst>
          </p:cNvPr>
          <p:cNvPicPr>
            <a:picLocks noChangeAspect="1"/>
          </p:cNvPicPr>
          <p:nvPr/>
        </p:nvPicPr>
        <p:blipFill>
          <a:blip r:embed="rId2"/>
          <a:stretch>
            <a:fillRect/>
          </a:stretch>
        </p:blipFill>
        <p:spPr>
          <a:xfrm>
            <a:off x="1126920" y="1556428"/>
            <a:ext cx="6501099" cy="4563381"/>
          </a:xfrm>
          <a:prstGeom prst="rect">
            <a:avLst/>
          </a:prstGeom>
        </p:spPr>
      </p:pic>
    </p:spTree>
    <p:extLst>
      <p:ext uri="{BB962C8B-B14F-4D97-AF65-F5344CB8AC3E}">
        <p14:creationId xmlns:p14="http://schemas.microsoft.com/office/powerpoint/2010/main" val="2932623232"/>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D82DC37-2A2B-4F9B-B80C-3A272DAA13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E2A0EF-DB03-464A-8724-D448C61767A0}" type="datetime1">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57E03208-7C43-457B-A944-B74FB2D211A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A02C1193-1AA7-4762-8336-998112F9CA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76ECFFC4-4082-43C0-83F2-F6770590263D}"/>
              </a:ext>
            </a:extLst>
          </p:cNvPr>
          <p:cNvPicPr>
            <a:picLocks noChangeAspect="1"/>
          </p:cNvPicPr>
          <p:nvPr/>
        </p:nvPicPr>
        <p:blipFill>
          <a:blip r:embed="rId2"/>
          <a:stretch>
            <a:fillRect/>
          </a:stretch>
        </p:blipFill>
        <p:spPr>
          <a:xfrm>
            <a:off x="1276442" y="882397"/>
            <a:ext cx="6463149" cy="5342107"/>
          </a:xfrm>
          <a:prstGeom prst="rect">
            <a:avLst/>
          </a:prstGeom>
        </p:spPr>
      </p:pic>
    </p:spTree>
    <p:extLst>
      <p:ext uri="{BB962C8B-B14F-4D97-AF65-F5344CB8AC3E}">
        <p14:creationId xmlns:p14="http://schemas.microsoft.com/office/powerpoint/2010/main" val="1600896659"/>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B0F101F2-6BF1-AC96-D090-E9A8EE4C77C9}"/>
              </a:ext>
            </a:extLst>
          </p:cNvPr>
          <p:cNvSpPr>
            <a:spLocks noGrp="1"/>
          </p:cNvSpPr>
          <p:nvPr>
            <p:ph idx="1"/>
          </p:nvPr>
        </p:nvSpPr>
        <p:spPr>
          <a:xfrm>
            <a:off x="255671" y="877079"/>
            <a:ext cx="3645640" cy="4351338"/>
          </a:xfrm>
        </p:spPr>
        <p:txBody>
          <a:bodyPr/>
          <a:lstStyle/>
          <a:p>
            <a:r>
              <a:rPr lang="en-US" altLang="zh-CN" dirty="0"/>
              <a:t>FWD</a:t>
            </a:r>
            <a:r>
              <a:rPr lang="zh-CN" altLang="en-US" dirty="0"/>
              <a:t>转发逻辑</a:t>
            </a:r>
            <a:endParaRPr lang="en-US" altLang="zh-CN" dirty="0"/>
          </a:p>
          <a:p>
            <a:r>
              <a:rPr lang="zh-CN" altLang="en-US" dirty="0"/>
              <a:t>五个不同的转发源</a:t>
            </a:r>
            <a:endParaRPr lang="en-US" altLang="zh-CN" dirty="0"/>
          </a:p>
          <a:p>
            <a:pPr lvl="1"/>
            <a:r>
              <a:rPr lang="en-US" altLang="zh-CN" b="0" dirty="0" err="1"/>
              <a:t>m_valM</a:t>
            </a:r>
            <a:endParaRPr lang="en-US" altLang="zh-CN" b="0" dirty="0"/>
          </a:p>
          <a:p>
            <a:pPr lvl="1"/>
            <a:r>
              <a:rPr lang="en-US" altLang="zh-CN" b="0" dirty="0" err="1"/>
              <a:t>W_valM</a:t>
            </a:r>
            <a:endParaRPr lang="en-US" altLang="zh-CN" b="0" dirty="0"/>
          </a:p>
          <a:p>
            <a:pPr lvl="1"/>
            <a:r>
              <a:rPr lang="en-US" altLang="zh-CN" b="0" dirty="0" err="1"/>
              <a:t>e_valE</a:t>
            </a:r>
            <a:endParaRPr lang="en-US" altLang="zh-CN" b="0" dirty="0"/>
          </a:p>
          <a:p>
            <a:pPr lvl="1"/>
            <a:r>
              <a:rPr lang="en-US" altLang="zh-CN" b="0" dirty="0" err="1"/>
              <a:t>M_valE</a:t>
            </a:r>
            <a:endParaRPr lang="en-US" altLang="zh-CN" b="0" dirty="0"/>
          </a:p>
          <a:p>
            <a:pPr lvl="1"/>
            <a:r>
              <a:rPr lang="en-US" altLang="zh-CN" b="0" dirty="0" err="1"/>
              <a:t>W_valE</a:t>
            </a:r>
            <a:endParaRPr lang="en-US" altLang="zh-CN" b="0" dirty="0"/>
          </a:p>
          <a:p>
            <a:endParaRPr lang="zh-CN" altLang="en-US" dirty="0"/>
          </a:p>
        </p:txBody>
      </p:sp>
      <p:sp>
        <p:nvSpPr>
          <p:cNvPr id="4" name="日期占位符 3">
            <a:extLst>
              <a:ext uri="{FF2B5EF4-FFF2-40B4-BE49-F238E27FC236}">
                <a16:creationId xmlns:a16="http://schemas.microsoft.com/office/drawing/2014/main" id="{72814777-338E-4462-BA78-716ED981EBEC}"/>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238F5CB8-EF84-4429-A64F-3DA687A60BFA}"/>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90585C7E-6DF6-4DF4-B072-5683630B2168}"/>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74</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C6B94085-64C5-4610-A81F-677C34CB4129}"/>
              </a:ext>
            </a:extLst>
          </p:cNvPr>
          <p:cNvPicPr>
            <a:picLocks noChangeAspect="1"/>
          </p:cNvPicPr>
          <p:nvPr/>
        </p:nvPicPr>
        <p:blipFill>
          <a:blip r:embed="rId2"/>
          <a:stretch>
            <a:fillRect/>
          </a:stretch>
        </p:blipFill>
        <p:spPr>
          <a:xfrm>
            <a:off x="4030722" y="304372"/>
            <a:ext cx="5113278" cy="6234541"/>
          </a:xfrm>
          <a:prstGeom prst="rect">
            <a:avLst/>
          </a:prstGeom>
        </p:spPr>
      </p:pic>
      <p:sp>
        <p:nvSpPr>
          <p:cNvPr id="2" name="矩形 1">
            <a:extLst>
              <a:ext uri="{FF2B5EF4-FFF2-40B4-BE49-F238E27FC236}">
                <a16:creationId xmlns:a16="http://schemas.microsoft.com/office/drawing/2014/main" id="{70B11352-1533-ED73-4E46-9E0ACD031F57}"/>
              </a:ext>
            </a:extLst>
          </p:cNvPr>
          <p:cNvSpPr/>
          <p:nvPr/>
        </p:nvSpPr>
        <p:spPr>
          <a:xfrm>
            <a:off x="5967664" y="3429000"/>
            <a:ext cx="1251284" cy="74595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F252764-7FB6-030B-1F29-D4A9A708CE83}"/>
              </a:ext>
            </a:extLst>
          </p:cNvPr>
          <p:cNvSpPr txBox="1"/>
          <p:nvPr/>
        </p:nvSpPr>
        <p:spPr>
          <a:xfrm>
            <a:off x="397042" y="4777718"/>
            <a:ext cx="3645640" cy="646331"/>
          </a:xfrm>
          <a:prstGeom prst="rect">
            <a:avLst/>
          </a:prstGeom>
          <a:noFill/>
          <a:ln w="28575">
            <a:solidFill>
              <a:srgbClr val="0033CC"/>
            </a:solidFill>
          </a:ln>
        </p:spPr>
        <p:txBody>
          <a:bodyPr wrap="square">
            <a:spAutoFit/>
          </a:bodyPr>
          <a:lstStyle/>
          <a:p>
            <a:r>
              <a:rPr lang="zh-CN" altLang="en-US" dirty="0"/>
              <a:t>大写表示从流水线寄存器读出的</a:t>
            </a:r>
            <a:endParaRPr lang="en-US" altLang="zh-CN" dirty="0"/>
          </a:p>
          <a:p>
            <a:r>
              <a:rPr lang="zh-CN" altLang="en-US" dirty="0"/>
              <a:t>小写表示从逻辑处理阶段得到的值</a:t>
            </a:r>
          </a:p>
        </p:txBody>
      </p:sp>
    </p:spTree>
    <p:extLst>
      <p:ext uri="{BB962C8B-B14F-4D97-AF65-F5344CB8AC3E}">
        <p14:creationId xmlns:p14="http://schemas.microsoft.com/office/powerpoint/2010/main" val="1312710265"/>
      </p:ext>
    </p:extLst>
  </p:cSld>
  <p:clrMapOvr>
    <a:masterClrMapping/>
  </p:clrMapOvr>
  <p:transition spd="slow" advTm="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6ADD1B93-CC3B-0BC3-0E7B-2E54BA892805}"/>
              </a:ext>
            </a:extLst>
          </p:cNvPr>
          <p:cNvSpPr>
            <a:spLocks noGrp="1"/>
          </p:cNvSpPr>
          <p:nvPr>
            <p:ph idx="1"/>
          </p:nvPr>
        </p:nvSpPr>
        <p:spPr>
          <a:xfrm>
            <a:off x="431030" y="555751"/>
            <a:ext cx="7886700" cy="4351338"/>
          </a:xfrm>
        </p:spPr>
        <p:txBody>
          <a:bodyPr>
            <a:normAutofit/>
          </a:bodyPr>
          <a:lstStyle/>
          <a:p>
            <a:r>
              <a:rPr lang="zh-CN" altLang="en-US" sz="1800" dirty="0"/>
              <a:t>练习</a:t>
            </a:r>
            <a:endParaRPr lang="en-US" altLang="zh-CN" sz="1800" dirty="0"/>
          </a:p>
          <a:p>
            <a:r>
              <a:rPr lang="zh-CN" altLang="en-US" sz="1800" dirty="0"/>
              <a:t>下列指令序列在执行的时候在哪些位置会引起流水线冒险，应该如何解决？</a:t>
            </a:r>
          </a:p>
          <a:p>
            <a:r>
              <a:rPr lang="en-US" altLang="zh-CN" sz="1800" dirty="0" err="1"/>
              <a:t>irmovq</a:t>
            </a:r>
            <a:r>
              <a:rPr lang="en-US" altLang="zh-CN" sz="1800" dirty="0"/>
              <a:t> $5, %</a:t>
            </a:r>
            <a:r>
              <a:rPr lang="en-US" altLang="zh-CN" sz="1800" dirty="0" err="1"/>
              <a:t>rax</a:t>
            </a:r>
            <a:endParaRPr lang="en-US" altLang="zh-CN" sz="1800" dirty="0"/>
          </a:p>
          <a:p>
            <a:r>
              <a:rPr lang="en-US" altLang="zh-CN" sz="1800" dirty="0" err="1"/>
              <a:t>irmovq</a:t>
            </a:r>
            <a:r>
              <a:rPr lang="en-US" altLang="zh-CN" sz="1800" dirty="0"/>
              <a:t> $10,%rdx</a:t>
            </a:r>
          </a:p>
          <a:p>
            <a:r>
              <a:rPr lang="en-US" altLang="zh-CN" sz="1800" dirty="0" err="1"/>
              <a:t>mrmovq</a:t>
            </a:r>
            <a:r>
              <a:rPr lang="en-US" altLang="zh-CN" sz="1800" dirty="0"/>
              <a:t> 8(%</a:t>
            </a:r>
            <a:r>
              <a:rPr lang="en-US" altLang="zh-CN" sz="1800" dirty="0" err="1"/>
              <a:t>rax</a:t>
            </a:r>
            <a:r>
              <a:rPr lang="en-US" altLang="zh-CN" sz="1800" dirty="0"/>
              <a:t>),%</a:t>
            </a:r>
            <a:r>
              <a:rPr lang="en-US" altLang="zh-CN" sz="1800" dirty="0" err="1"/>
              <a:t>rbx</a:t>
            </a:r>
            <a:endParaRPr lang="zh-CN" altLang="en-US" sz="1800" dirty="0"/>
          </a:p>
          <a:p>
            <a:r>
              <a:rPr lang="en-US" altLang="zh-CN" sz="1800" dirty="0" err="1"/>
              <a:t>addq</a:t>
            </a:r>
            <a:r>
              <a:rPr lang="en-US" altLang="zh-CN" sz="1800" dirty="0"/>
              <a:t> %</a:t>
            </a:r>
            <a:r>
              <a:rPr lang="en-US" altLang="zh-CN" sz="1800" dirty="0" err="1"/>
              <a:t>rdx</a:t>
            </a:r>
            <a:r>
              <a:rPr lang="en-US" altLang="zh-CN" sz="1800" dirty="0"/>
              <a:t>, %</a:t>
            </a:r>
            <a:r>
              <a:rPr lang="en-US" altLang="zh-CN" sz="1800" dirty="0" err="1"/>
              <a:t>rbx</a:t>
            </a:r>
            <a:endParaRPr lang="zh-CN" altLang="en-US" sz="1800" dirty="0"/>
          </a:p>
        </p:txBody>
      </p:sp>
      <p:sp>
        <p:nvSpPr>
          <p:cNvPr id="2" name="日期占位符 1">
            <a:extLst>
              <a:ext uri="{FF2B5EF4-FFF2-40B4-BE49-F238E27FC236}">
                <a16:creationId xmlns:a16="http://schemas.microsoft.com/office/drawing/2014/main" id="{4D316963-76D3-4BA8-C9DF-A239A08B4FF0}"/>
              </a:ext>
            </a:extLst>
          </p:cNvPr>
          <p:cNvSpPr>
            <a:spLocks noGrp="1"/>
          </p:cNvSpPr>
          <p:nvPr>
            <p:ph type="dt" sz="half" idx="10"/>
          </p:nvPr>
        </p:nvSpPr>
        <p:spPr/>
        <p:txBody>
          <a:bodyPr/>
          <a:lstStyle/>
          <a:p>
            <a:fld id="{D9562F31-547D-4218-8A0E-65C902D4A5B4}" type="datetime1">
              <a:rPr lang="zh-CN" altLang="en-US" smtClean="0"/>
              <a:t>2023/12/28</a:t>
            </a:fld>
            <a:endParaRPr lang="zh-CN" altLang="en-US"/>
          </a:p>
        </p:txBody>
      </p:sp>
      <p:sp>
        <p:nvSpPr>
          <p:cNvPr id="3" name="页脚占位符 2">
            <a:extLst>
              <a:ext uri="{FF2B5EF4-FFF2-40B4-BE49-F238E27FC236}">
                <a16:creationId xmlns:a16="http://schemas.microsoft.com/office/drawing/2014/main" id="{D6384E2B-9850-BDB8-C25C-3C247F6C04C1}"/>
              </a:ext>
            </a:extLst>
          </p:cNvPr>
          <p:cNvSpPr>
            <a:spLocks noGrp="1"/>
          </p:cNvSpPr>
          <p:nvPr>
            <p:ph type="ftr" sz="quarter" idx="11"/>
          </p:nvPr>
        </p:nvSpPr>
        <p:spPr/>
        <p:txBody>
          <a:bodyPr/>
          <a:lstStyle/>
          <a:p>
            <a:r>
              <a:rPr lang="zh-CN" altLang="en-US"/>
              <a:t>西北大学 软件学院 </a:t>
            </a:r>
          </a:p>
        </p:txBody>
      </p:sp>
      <p:sp>
        <p:nvSpPr>
          <p:cNvPr id="4" name="灯片编号占位符 3">
            <a:extLst>
              <a:ext uri="{FF2B5EF4-FFF2-40B4-BE49-F238E27FC236}">
                <a16:creationId xmlns:a16="http://schemas.microsoft.com/office/drawing/2014/main" id="{8ED67E31-A1EE-3693-46D3-174A93A39BCE}"/>
              </a:ext>
            </a:extLst>
          </p:cNvPr>
          <p:cNvSpPr>
            <a:spLocks noGrp="1"/>
          </p:cNvSpPr>
          <p:nvPr>
            <p:ph type="sldNum" sz="quarter" idx="12"/>
          </p:nvPr>
        </p:nvSpPr>
        <p:spPr/>
        <p:txBody>
          <a:bodyPr/>
          <a:lstStyle/>
          <a:p>
            <a:fld id="{44AECEEE-0B0C-4847-BC36-879BD099159A}" type="slidenum">
              <a:rPr lang="zh-CN" altLang="en-US" smtClean="0"/>
              <a:t>75</a:t>
            </a:fld>
            <a:endParaRPr lang="zh-CN" altLang="en-US"/>
          </a:p>
        </p:txBody>
      </p:sp>
      <p:sp>
        <p:nvSpPr>
          <p:cNvPr id="8" name="文本框 7">
            <a:extLst>
              <a:ext uri="{FF2B5EF4-FFF2-40B4-BE49-F238E27FC236}">
                <a16:creationId xmlns:a16="http://schemas.microsoft.com/office/drawing/2014/main" id="{65F25A97-06DF-E4B8-781B-35B32A242207}"/>
              </a:ext>
            </a:extLst>
          </p:cNvPr>
          <p:cNvSpPr txBox="1"/>
          <p:nvPr/>
        </p:nvSpPr>
        <p:spPr>
          <a:xfrm>
            <a:off x="3429000" y="2049911"/>
            <a:ext cx="4578016" cy="369332"/>
          </a:xfrm>
          <a:prstGeom prst="rect">
            <a:avLst/>
          </a:prstGeom>
          <a:noFill/>
        </p:spPr>
        <p:txBody>
          <a:bodyPr wrap="square">
            <a:spAutoFit/>
          </a:bodyPr>
          <a:lstStyle/>
          <a:p>
            <a:r>
              <a:rPr lang="zh-CN" altLang="en-US" dirty="0"/>
              <a:t>存在数据冒险，使用转发</a:t>
            </a:r>
          </a:p>
        </p:txBody>
      </p:sp>
      <p:sp>
        <p:nvSpPr>
          <p:cNvPr id="10" name="文本框 9">
            <a:extLst>
              <a:ext uri="{FF2B5EF4-FFF2-40B4-BE49-F238E27FC236}">
                <a16:creationId xmlns:a16="http://schemas.microsoft.com/office/drawing/2014/main" id="{AC77D9D0-5E3A-B0B8-64B7-2F4ECA1A54DC}"/>
              </a:ext>
            </a:extLst>
          </p:cNvPr>
          <p:cNvSpPr txBox="1"/>
          <p:nvPr/>
        </p:nvSpPr>
        <p:spPr>
          <a:xfrm>
            <a:off x="3429000" y="2409295"/>
            <a:ext cx="4578016" cy="369332"/>
          </a:xfrm>
          <a:prstGeom prst="rect">
            <a:avLst/>
          </a:prstGeom>
          <a:noFill/>
        </p:spPr>
        <p:txBody>
          <a:bodyPr wrap="square">
            <a:spAutoFit/>
          </a:bodyPr>
          <a:lstStyle/>
          <a:p>
            <a:r>
              <a:rPr lang="zh-CN" altLang="en-US" dirty="0"/>
              <a:t>存在加载使用冒险</a:t>
            </a:r>
            <a:r>
              <a:rPr lang="en-US" altLang="zh-CN" dirty="0"/>
              <a:t>,</a:t>
            </a:r>
            <a:r>
              <a:rPr lang="zh-CN" altLang="en-US" dirty="0"/>
              <a:t>使用暂停加转发。</a:t>
            </a:r>
          </a:p>
        </p:txBody>
      </p:sp>
      <p:graphicFrame>
        <p:nvGraphicFramePr>
          <p:cNvPr id="11" name="表格 10">
            <a:extLst>
              <a:ext uri="{FF2B5EF4-FFF2-40B4-BE49-F238E27FC236}">
                <a16:creationId xmlns:a16="http://schemas.microsoft.com/office/drawing/2014/main" id="{C720610B-CC0F-7432-6C0B-5650A09333F0}"/>
              </a:ext>
            </a:extLst>
          </p:cNvPr>
          <p:cNvGraphicFramePr>
            <a:graphicFrameLocks noGrp="1"/>
          </p:cNvGraphicFramePr>
          <p:nvPr>
            <p:extLst>
              <p:ext uri="{D42A27DB-BD31-4B8C-83A1-F6EECF244321}">
                <p14:modId xmlns:p14="http://schemas.microsoft.com/office/powerpoint/2010/main" val="868391335"/>
              </p:ext>
            </p:extLst>
          </p:nvPr>
        </p:nvGraphicFramePr>
        <p:xfrm>
          <a:off x="907483" y="2926597"/>
          <a:ext cx="6768662" cy="2987040"/>
        </p:xfrm>
        <a:graphic>
          <a:graphicData uri="http://schemas.openxmlformats.org/drawingml/2006/table">
            <a:tbl>
              <a:tblPr firstRow="1" firstCol="1" bandRow="1">
                <a:tableStyleId>{5C22544A-7EE6-4342-B048-85BDC9FD1C3A}</a:tableStyleId>
              </a:tblPr>
              <a:tblGrid>
                <a:gridCol w="1375699">
                  <a:extLst>
                    <a:ext uri="{9D8B030D-6E8A-4147-A177-3AD203B41FA5}">
                      <a16:colId xmlns:a16="http://schemas.microsoft.com/office/drawing/2014/main" val="1578610253"/>
                    </a:ext>
                  </a:extLst>
                </a:gridCol>
                <a:gridCol w="272574">
                  <a:extLst>
                    <a:ext uri="{9D8B030D-6E8A-4147-A177-3AD203B41FA5}">
                      <a16:colId xmlns:a16="http://schemas.microsoft.com/office/drawing/2014/main" val="1571512688"/>
                    </a:ext>
                  </a:extLst>
                </a:gridCol>
                <a:gridCol w="295823">
                  <a:extLst>
                    <a:ext uri="{9D8B030D-6E8A-4147-A177-3AD203B41FA5}">
                      <a16:colId xmlns:a16="http://schemas.microsoft.com/office/drawing/2014/main" val="1076807474"/>
                    </a:ext>
                  </a:extLst>
                </a:gridCol>
                <a:gridCol w="295823">
                  <a:extLst>
                    <a:ext uri="{9D8B030D-6E8A-4147-A177-3AD203B41FA5}">
                      <a16:colId xmlns:a16="http://schemas.microsoft.com/office/drawing/2014/main" val="3934254204"/>
                    </a:ext>
                  </a:extLst>
                </a:gridCol>
                <a:gridCol w="1390129">
                  <a:extLst>
                    <a:ext uri="{9D8B030D-6E8A-4147-A177-3AD203B41FA5}">
                      <a16:colId xmlns:a16="http://schemas.microsoft.com/office/drawing/2014/main" val="938696629"/>
                    </a:ext>
                  </a:extLst>
                </a:gridCol>
                <a:gridCol w="343925">
                  <a:extLst>
                    <a:ext uri="{9D8B030D-6E8A-4147-A177-3AD203B41FA5}">
                      <a16:colId xmlns:a16="http://schemas.microsoft.com/office/drawing/2014/main" val="2976601892"/>
                    </a:ext>
                  </a:extLst>
                </a:gridCol>
                <a:gridCol w="1878358">
                  <a:extLst>
                    <a:ext uri="{9D8B030D-6E8A-4147-A177-3AD203B41FA5}">
                      <a16:colId xmlns:a16="http://schemas.microsoft.com/office/drawing/2014/main" val="3710933378"/>
                    </a:ext>
                  </a:extLst>
                </a:gridCol>
                <a:gridCol w="343925">
                  <a:extLst>
                    <a:ext uri="{9D8B030D-6E8A-4147-A177-3AD203B41FA5}">
                      <a16:colId xmlns:a16="http://schemas.microsoft.com/office/drawing/2014/main" val="2442974175"/>
                    </a:ext>
                  </a:extLst>
                </a:gridCol>
                <a:gridCol w="286203">
                  <a:extLst>
                    <a:ext uri="{9D8B030D-6E8A-4147-A177-3AD203B41FA5}">
                      <a16:colId xmlns:a16="http://schemas.microsoft.com/office/drawing/2014/main" val="2022168162"/>
                    </a:ext>
                  </a:extLst>
                </a:gridCol>
                <a:gridCol w="286203">
                  <a:extLst>
                    <a:ext uri="{9D8B030D-6E8A-4147-A177-3AD203B41FA5}">
                      <a16:colId xmlns:a16="http://schemas.microsoft.com/office/drawing/2014/main" val="3616813092"/>
                    </a:ext>
                  </a:extLst>
                </a:gridCol>
              </a:tblGrid>
              <a:tr h="192296">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8508074"/>
                  </a:ext>
                </a:extLst>
              </a:tr>
              <a:tr h="576889">
                <a:tc>
                  <a:txBody>
                    <a:bodyPr/>
                    <a:lstStyle/>
                    <a:p>
                      <a:pPr algn="just"/>
                      <a:r>
                        <a:rPr lang="en-US" sz="1400" kern="100">
                          <a:effectLst/>
                        </a:rPr>
                        <a:t>irmovq $5, %rax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F</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M</a:t>
                      </a:r>
                      <a:endParaRPr lang="zh-CN" sz="1400" kern="100">
                        <a:effectLst/>
                      </a:endParaRPr>
                    </a:p>
                    <a:p>
                      <a:pPr algn="just"/>
                      <a:r>
                        <a:rPr lang="en-US" sz="1400" kern="100">
                          <a:effectLst/>
                        </a:rPr>
                        <a:t>M_dstE=%rax</a:t>
                      </a:r>
                      <a:endParaRPr lang="zh-CN" sz="1400" kern="100">
                        <a:effectLst/>
                      </a:endParaRPr>
                    </a:p>
                    <a:p>
                      <a:pPr algn="just"/>
                      <a:r>
                        <a:rPr lang="en-US" sz="1400" kern="100">
                          <a:effectLst/>
                        </a:rPr>
                        <a:t>M_valE=3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W</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9133502"/>
                  </a:ext>
                </a:extLst>
              </a:tr>
              <a:tr h="576889">
                <a:tc>
                  <a:txBody>
                    <a:bodyPr/>
                    <a:lstStyle/>
                    <a:p>
                      <a:pPr algn="just"/>
                      <a:r>
                        <a:rPr lang="en-US" sz="1400" kern="100">
                          <a:effectLst/>
                        </a:rPr>
                        <a:t>irmovq $10,%rdx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F</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M</a:t>
                      </a:r>
                      <a:endParaRPr lang="zh-CN" sz="1400" kern="100">
                        <a:effectLst/>
                      </a:endParaRPr>
                    </a:p>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W</a:t>
                      </a:r>
                      <a:endParaRPr lang="zh-CN" sz="1400" kern="100">
                        <a:effectLst/>
                      </a:endParaRPr>
                    </a:p>
                    <a:p>
                      <a:pPr algn="just"/>
                      <a:r>
                        <a:rPr lang="en-US" sz="1400" kern="100">
                          <a:effectLst/>
                        </a:rPr>
                        <a:t>W_dstE=%rdx</a:t>
                      </a:r>
                      <a:endParaRPr lang="zh-CN" sz="1400" kern="100">
                        <a:effectLst/>
                      </a:endParaRPr>
                    </a:p>
                    <a:p>
                      <a:pPr algn="just"/>
                      <a:r>
                        <a:rPr lang="en-US" sz="1400" kern="100">
                          <a:effectLst/>
                        </a:rPr>
                        <a:t>W_valE=10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39508105"/>
                  </a:ext>
                </a:extLst>
              </a:tr>
              <a:tr h="576889">
                <a:tc>
                  <a:txBody>
                    <a:bodyPr/>
                    <a:lstStyle/>
                    <a:p>
                      <a:pPr algn="just"/>
                      <a:r>
                        <a:rPr lang="en-US" sz="1400" kern="100" dirty="0" err="1">
                          <a:effectLst/>
                        </a:rPr>
                        <a:t>mrmovq</a:t>
                      </a:r>
                      <a:r>
                        <a:rPr lang="en-US" sz="1400" kern="100" dirty="0">
                          <a:effectLst/>
                        </a:rPr>
                        <a:t> 8(%</a:t>
                      </a:r>
                      <a:r>
                        <a:rPr lang="en-US" sz="1400" kern="100" dirty="0" err="1">
                          <a:effectLst/>
                        </a:rPr>
                        <a:t>rax</a:t>
                      </a:r>
                      <a:r>
                        <a:rPr lang="en-US" sz="1400" kern="100" dirty="0">
                          <a:effectLst/>
                        </a:rPr>
                        <a:t>),%</a:t>
                      </a:r>
                      <a:r>
                        <a:rPr lang="en-US" sz="1400" kern="100" dirty="0" err="1">
                          <a:effectLst/>
                        </a:rPr>
                        <a:t>rbx</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F</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D</a:t>
                      </a:r>
                      <a:endParaRPr lang="zh-CN" sz="1400" kern="100">
                        <a:effectLst/>
                      </a:endParaRPr>
                    </a:p>
                    <a:p>
                      <a:pPr algn="just"/>
                      <a:r>
                        <a:rPr lang="en-US" sz="1400" kern="100">
                          <a:effectLst/>
                        </a:rPr>
                        <a:t>ValA⬅M_valE=3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M</a:t>
                      </a:r>
                      <a:endParaRPr lang="zh-CN" sz="1400" kern="100">
                        <a:effectLst/>
                      </a:endParaRPr>
                    </a:p>
                    <a:p>
                      <a:pPr algn="just"/>
                      <a:r>
                        <a:rPr lang="en-US" sz="1400" kern="100">
                          <a:effectLst/>
                        </a:rPr>
                        <a:t>M_dstE=%rax</a:t>
                      </a:r>
                      <a:endParaRPr lang="zh-CN" sz="1400" kern="100">
                        <a:effectLst/>
                      </a:endParaRPr>
                    </a:p>
                    <a:p>
                      <a:pPr algn="just"/>
                      <a:r>
                        <a:rPr lang="en-US" sz="1400" kern="100">
                          <a:effectLst/>
                        </a:rPr>
                        <a:t>m_valM⬅M[5]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W</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8062316"/>
                  </a:ext>
                </a:extLst>
              </a:tr>
              <a:tr h="576889">
                <a:tc>
                  <a:txBody>
                    <a:bodyPr/>
                    <a:lstStyle/>
                    <a:p>
                      <a:pPr algn="just"/>
                      <a:r>
                        <a:rPr lang="en-US" sz="1400" kern="100">
                          <a:effectLst/>
                        </a:rPr>
                        <a:t>addq %rdx, %rbx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F</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D</a:t>
                      </a:r>
                      <a:endParaRPr lang="zh-CN" sz="1400" kern="100">
                        <a:effectLst/>
                      </a:endParaRPr>
                    </a:p>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D</a:t>
                      </a:r>
                      <a:endParaRPr lang="zh-CN" sz="1400" kern="100">
                        <a:effectLst/>
                      </a:endParaRPr>
                    </a:p>
                    <a:p>
                      <a:pPr algn="just"/>
                      <a:r>
                        <a:rPr lang="en-US" sz="1400" kern="100">
                          <a:effectLst/>
                        </a:rPr>
                        <a:t>ValA⬅W_valE=10</a:t>
                      </a:r>
                      <a:endParaRPr lang="zh-CN" sz="1400" kern="100">
                        <a:effectLst/>
                      </a:endParaRPr>
                    </a:p>
                    <a:p>
                      <a:pPr algn="just"/>
                      <a:r>
                        <a:rPr lang="en-US" sz="1400" kern="100">
                          <a:effectLst/>
                        </a:rPr>
                        <a:t>ValB⬅m_valM⬅M[5]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5107167"/>
                  </a:ext>
                </a:extLst>
              </a:tr>
              <a:tr h="192296">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9664286"/>
                  </a:ext>
                </a:extLst>
              </a:tr>
            </a:tbl>
          </a:graphicData>
        </a:graphic>
      </p:graphicFrame>
      <p:grpSp>
        <p:nvGrpSpPr>
          <p:cNvPr id="5" name="组合 4">
            <a:extLst>
              <a:ext uri="{FF2B5EF4-FFF2-40B4-BE49-F238E27FC236}">
                <a16:creationId xmlns:a16="http://schemas.microsoft.com/office/drawing/2014/main" id="{282F8CAF-F269-D5D0-B898-E85CE02960A2}"/>
              </a:ext>
            </a:extLst>
          </p:cNvPr>
          <p:cNvGrpSpPr/>
          <p:nvPr/>
        </p:nvGrpSpPr>
        <p:grpSpPr>
          <a:xfrm>
            <a:off x="4011779" y="3654342"/>
            <a:ext cx="2605925" cy="1944056"/>
            <a:chOff x="4011779" y="3654342"/>
            <a:chExt cx="2605925" cy="1944056"/>
          </a:xfrm>
        </p:grpSpPr>
        <p:cxnSp>
          <p:nvCxnSpPr>
            <p:cNvPr id="12" name="直接箭头连接符 11">
              <a:extLst>
                <a:ext uri="{FF2B5EF4-FFF2-40B4-BE49-F238E27FC236}">
                  <a16:creationId xmlns:a16="http://schemas.microsoft.com/office/drawing/2014/main" id="{8F72CA1A-F75A-81B3-4C19-36541B1CA286}"/>
                </a:ext>
              </a:extLst>
            </p:cNvPr>
            <p:cNvCxnSpPr>
              <a:cxnSpLocks/>
            </p:cNvCxnSpPr>
            <p:nvPr/>
          </p:nvCxnSpPr>
          <p:spPr>
            <a:xfrm>
              <a:off x="4011779" y="3654342"/>
              <a:ext cx="0" cy="10810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1DC4E67-E922-664A-BC86-EAF808215BBC}"/>
                </a:ext>
              </a:extLst>
            </p:cNvPr>
            <p:cNvCxnSpPr>
              <a:cxnSpLocks/>
            </p:cNvCxnSpPr>
            <p:nvPr/>
          </p:nvCxnSpPr>
          <p:spPr>
            <a:xfrm>
              <a:off x="6115050" y="4267952"/>
              <a:ext cx="0" cy="10485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C3A0025-A91C-7F72-423B-46C62880B868}"/>
                </a:ext>
              </a:extLst>
            </p:cNvPr>
            <p:cNvCxnSpPr>
              <a:cxnSpLocks/>
            </p:cNvCxnSpPr>
            <p:nvPr/>
          </p:nvCxnSpPr>
          <p:spPr>
            <a:xfrm>
              <a:off x="6617704" y="4914398"/>
              <a:ext cx="0" cy="684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074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692003-61F0-4325-8938-8B263E0E5477}"/>
              </a:ext>
            </a:extLst>
          </p:cNvPr>
          <p:cNvSpPr>
            <a:spLocks noGrp="1"/>
          </p:cNvSpPr>
          <p:nvPr>
            <p:ph idx="1"/>
          </p:nvPr>
        </p:nvSpPr>
        <p:spPr/>
        <p:txBody>
          <a:bodyPr>
            <a:normAutofit/>
          </a:bodyPr>
          <a:lstStyle/>
          <a:p>
            <a:pPr>
              <a:lnSpc>
                <a:spcPct val="100000"/>
              </a:lnSpc>
            </a:pPr>
            <a:r>
              <a:rPr lang="zh-CN" altLang="en-US" dirty="0"/>
              <a:t>（</a:t>
            </a:r>
            <a:r>
              <a:rPr lang="en-US" altLang="zh-CN" dirty="0"/>
              <a:t>2</a:t>
            </a:r>
            <a:r>
              <a:rPr lang="zh-CN" altLang="en-US" dirty="0"/>
              <a:t>）控制冒险</a:t>
            </a:r>
            <a:endParaRPr lang="en-US" altLang="zh-CN" dirty="0"/>
          </a:p>
          <a:p>
            <a:pPr>
              <a:lnSpc>
                <a:spcPct val="150000"/>
              </a:lnSpc>
            </a:pPr>
            <a:r>
              <a:rPr lang="zh-CN" altLang="en-US" dirty="0"/>
              <a:t>控制冒险是由于根据当前取出的指令无法及时获得下一条指令地址所引起的。造成的主要原因是</a:t>
            </a:r>
            <a:r>
              <a:rPr lang="en-US" altLang="zh-CN" dirty="0"/>
              <a:t>ret</a:t>
            </a:r>
            <a:r>
              <a:rPr lang="zh-CN" altLang="en-US" dirty="0"/>
              <a:t>指令和条件转移指令。</a:t>
            </a:r>
            <a:endParaRPr lang="en-US" altLang="zh-CN" dirty="0"/>
          </a:p>
          <a:p>
            <a:pPr>
              <a:lnSpc>
                <a:spcPct val="150000"/>
              </a:lnSpc>
            </a:pPr>
            <a:r>
              <a:rPr lang="zh-CN" altLang="en-US" dirty="0"/>
              <a:t>解决方法：</a:t>
            </a:r>
            <a:endParaRPr lang="en-US" altLang="zh-CN" dirty="0"/>
          </a:p>
          <a:p>
            <a:pPr lvl="1">
              <a:lnSpc>
                <a:spcPct val="100000"/>
              </a:lnSpc>
            </a:pPr>
            <a:r>
              <a:rPr lang="zh-CN" altLang="en-US" dirty="0"/>
              <a:t>暂停：</a:t>
            </a:r>
            <a:endParaRPr lang="en-US" altLang="zh-CN" dirty="0"/>
          </a:p>
          <a:p>
            <a:pPr>
              <a:lnSpc>
                <a:spcPct val="150000"/>
              </a:lnSpc>
            </a:pPr>
            <a:endParaRPr lang="en-US" altLang="zh-CN" dirty="0"/>
          </a:p>
          <a:p>
            <a:pPr>
              <a:lnSpc>
                <a:spcPct val="150000"/>
              </a:lnSpc>
            </a:pPr>
            <a:endParaRPr lang="en-US" altLang="zh-CN" dirty="0"/>
          </a:p>
          <a:p>
            <a:pPr>
              <a:lnSpc>
                <a:spcPct val="100000"/>
              </a:lnSpc>
            </a:pPr>
            <a:endParaRPr lang="en-US" altLang="zh-CN" dirty="0"/>
          </a:p>
          <a:p>
            <a:pPr>
              <a:lnSpc>
                <a:spcPct val="100000"/>
              </a:lnSpc>
            </a:pPr>
            <a:endParaRPr lang="zh-CN" altLang="en-US" dirty="0"/>
          </a:p>
        </p:txBody>
      </p:sp>
      <p:sp>
        <p:nvSpPr>
          <p:cNvPr id="3" name="日期占位符 2">
            <a:extLst>
              <a:ext uri="{FF2B5EF4-FFF2-40B4-BE49-F238E27FC236}">
                <a16:creationId xmlns:a16="http://schemas.microsoft.com/office/drawing/2014/main" id="{0B4A0916-AB37-4DED-A1F9-92F107D3EA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92A8EF-2CD4-4FDE-A47B-8259BB437F06}"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a:extLst>
              <a:ext uri="{FF2B5EF4-FFF2-40B4-BE49-F238E27FC236}">
                <a16:creationId xmlns:a16="http://schemas.microsoft.com/office/drawing/2014/main" id="{51499F31-9D6F-4152-976F-4BEDE1C2C49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 软件学院 </a:t>
            </a:r>
          </a:p>
        </p:txBody>
      </p:sp>
      <p:sp>
        <p:nvSpPr>
          <p:cNvPr id="5" name="灯片编号占位符 4">
            <a:extLst>
              <a:ext uri="{FF2B5EF4-FFF2-40B4-BE49-F238E27FC236}">
                <a16:creationId xmlns:a16="http://schemas.microsoft.com/office/drawing/2014/main" id="{4EEDAD3E-6167-44B4-8AE7-10B620DABB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AECEEE-0B0C-4847-BC36-879BD099159A}"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38959420"/>
      </p:ext>
    </p:extLst>
  </p:cSld>
  <p:clrMapOvr>
    <a:masterClrMapping/>
  </p:clrMapOvr>
  <p:transition spd="slow" advTm="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8FA3F9E-62EB-4D72-90CD-00A62B5767E7}"/>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E6E2EE3E-4CFB-4C17-97BE-5E829D72B518}"/>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3DED6D61-8A91-485A-9765-6D9D1A435DC2}"/>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77</a:t>
            </a:fld>
            <a:endParaRPr lang="zh-CN" altLang="en-US">
              <a:solidFill>
                <a:prstClr val="black">
                  <a:tint val="75000"/>
                </a:prstClr>
              </a:solidFill>
            </a:endParaRPr>
          </a:p>
        </p:txBody>
      </p:sp>
      <p:pic>
        <p:nvPicPr>
          <p:cNvPr id="7" name="图片 6">
            <a:extLst>
              <a:ext uri="{FF2B5EF4-FFF2-40B4-BE49-F238E27FC236}">
                <a16:creationId xmlns:a16="http://schemas.microsoft.com/office/drawing/2014/main" id="{0DC2E7A4-3BED-457E-8F43-052DE1CA3877}"/>
              </a:ext>
            </a:extLst>
          </p:cNvPr>
          <p:cNvPicPr>
            <a:picLocks noChangeAspect="1"/>
          </p:cNvPicPr>
          <p:nvPr/>
        </p:nvPicPr>
        <p:blipFill>
          <a:blip r:embed="rId2"/>
          <a:stretch>
            <a:fillRect/>
          </a:stretch>
        </p:blipFill>
        <p:spPr>
          <a:xfrm>
            <a:off x="1907704" y="618713"/>
            <a:ext cx="4741544" cy="2016224"/>
          </a:xfrm>
          <a:prstGeom prst="rect">
            <a:avLst/>
          </a:prstGeom>
        </p:spPr>
      </p:pic>
      <p:pic>
        <p:nvPicPr>
          <p:cNvPr id="12" name="图片 11">
            <a:extLst>
              <a:ext uri="{FF2B5EF4-FFF2-40B4-BE49-F238E27FC236}">
                <a16:creationId xmlns:a16="http://schemas.microsoft.com/office/drawing/2014/main" id="{D2C2BD95-C9D3-4ECE-88F1-218D8ECC4D51}"/>
              </a:ext>
            </a:extLst>
          </p:cNvPr>
          <p:cNvPicPr>
            <a:picLocks noChangeAspect="1"/>
          </p:cNvPicPr>
          <p:nvPr/>
        </p:nvPicPr>
        <p:blipFill>
          <a:blip r:embed="rId3"/>
          <a:stretch>
            <a:fillRect/>
          </a:stretch>
        </p:blipFill>
        <p:spPr>
          <a:xfrm>
            <a:off x="755576" y="2852936"/>
            <a:ext cx="7343775" cy="3076575"/>
          </a:xfrm>
          <a:prstGeom prst="rect">
            <a:avLst/>
          </a:prstGeom>
        </p:spPr>
      </p:pic>
    </p:spTree>
    <p:extLst>
      <p:ext uri="{BB962C8B-B14F-4D97-AF65-F5344CB8AC3E}">
        <p14:creationId xmlns:p14="http://schemas.microsoft.com/office/powerpoint/2010/main" val="1219000821"/>
      </p:ext>
    </p:extLst>
  </p:cSld>
  <p:clrMapOvr>
    <a:masterClrMapping/>
  </p:clrMapOvr>
  <p:transition spd="slow" advTm="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3EFEA2-0C35-9B16-6C77-8D3F2D30CE3D}"/>
              </a:ext>
            </a:extLst>
          </p:cNvPr>
          <p:cNvSpPr>
            <a:spLocks noGrp="1"/>
          </p:cNvSpPr>
          <p:nvPr>
            <p:ph idx="1"/>
          </p:nvPr>
        </p:nvSpPr>
        <p:spPr>
          <a:xfrm>
            <a:off x="527385" y="858527"/>
            <a:ext cx="8089229" cy="5140946"/>
          </a:xfrm>
        </p:spPr>
        <p:txBody>
          <a:bodyPr>
            <a:normAutofit/>
          </a:bodyPr>
          <a:lstStyle/>
          <a:p>
            <a:pPr lvl="1">
              <a:lnSpc>
                <a:spcPct val="100000"/>
              </a:lnSpc>
            </a:pPr>
            <a:r>
              <a:rPr lang="zh-CN" altLang="en-US" dirty="0"/>
              <a:t>条件转移引起的冒险</a:t>
            </a:r>
            <a:endParaRPr lang="en-US" altLang="zh-CN" dirty="0"/>
          </a:p>
          <a:p>
            <a:pPr lvl="1">
              <a:lnSpc>
                <a:spcPct val="100000"/>
              </a:lnSpc>
            </a:pPr>
            <a:r>
              <a:rPr lang="zh-CN" altLang="en-US" dirty="0"/>
              <a:t>分支预测</a:t>
            </a:r>
            <a:r>
              <a:rPr lang="en-US" altLang="zh-CN" dirty="0"/>
              <a:t>: </a:t>
            </a:r>
            <a:r>
              <a:rPr lang="zh-CN" altLang="en-US" dirty="0"/>
              <a:t>猜测分支方向并根据猜测开始取指的技术</a:t>
            </a:r>
            <a:endParaRPr lang="en-US" altLang="zh-CN" dirty="0"/>
          </a:p>
          <a:p>
            <a:pPr lvl="2">
              <a:lnSpc>
                <a:spcPct val="150000"/>
              </a:lnSpc>
            </a:pPr>
            <a:r>
              <a:rPr lang="zh-CN" altLang="en-US" dirty="0"/>
              <a:t>静态分支预测任选一条分支。</a:t>
            </a:r>
            <a:endParaRPr lang="en-US" altLang="zh-CN" dirty="0"/>
          </a:p>
          <a:p>
            <a:pPr lvl="3">
              <a:lnSpc>
                <a:spcPct val="150000"/>
              </a:lnSpc>
            </a:pPr>
            <a:r>
              <a:rPr lang="zh-CN" altLang="en-US" dirty="0"/>
              <a:t>认为分支（</a:t>
            </a:r>
            <a:r>
              <a:rPr lang="en-US" altLang="zh-CN" dirty="0"/>
              <a:t>branch</a:t>
            </a:r>
            <a:r>
              <a:rPr lang="zh-CN" altLang="en-US" dirty="0"/>
              <a:t>）一定会执行；认为</a:t>
            </a:r>
            <a:r>
              <a:rPr lang="en-US" altLang="zh-CN" dirty="0"/>
              <a:t>branch</a:t>
            </a:r>
            <a:r>
              <a:rPr lang="zh-CN" altLang="en-US" dirty="0"/>
              <a:t>一定不会执行；</a:t>
            </a:r>
            <a:endParaRPr lang="en-US" altLang="zh-CN" dirty="0"/>
          </a:p>
          <a:p>
            <a:pPr lvl="2">
              <a:lnSpc>
                <a:spcPct val="150000"/>
              </a:lnSpc>
            </a:pPr>
            <a:r>
              <a:rPr lang="zh-CN" altLang="en-US" dirty="0"/>
              <a:t>动态分支预测</a:t>
            </a:r>
            <a:endParaRPr lang="en-US" altLang="zh-CN" dirty="0"/>
          </a:p>
          <a:p>
            <a:pPr lvl="3">
              <a:lnSpc>
                <a:spcPct val="150000"/>
              </a:lnSpc>
            </a:pPr>
            <a:r>
              <a:rPr lang="zh-CN" altLang="en-US" b="1" dirty="0"/>
              <a:t>分支预测缓冲区（</a:t>
            </a:r>
            <a:r>
              <a:rPr lang="en-US" altLang="zh-CN" b="1" dirty="0"/>
              <a:t>Branch Prediction Buff)</a:t>
            </a:r>
          </a:p>
          <a:p>
            <a:pPr lvl="3">
              <a:lnSpc>
                <a:spcPct val="150000"/>
              </a:lnSpc>
            </a:pPr>
            <a:r>
              <a:rPr lang="zh-CN" altLang="en-US" b="1" dirty="0"/>
              <a:t>分支历史表</a:t>
            </a:r>
            <a:r>
              <a:rPr lang="en-US" altLang="zh-CN" b="1" dirty="0"/>
              <a:t>(branch history table)</a:t>
            </a:r>
          </a:p>
          <a:p>
            <a:pPr marL="457200" lvl="1" indent="0">
              <a:lnSpc>
                <a:spcPct val="100000"/>
              </a:lnSpc>
              <a:buNone/>
            </a:pPr>
            <a:endParaRPr lang="en-US" altLang="zh-CN" dirty="0"/>
          </a:p>
        </p:txBody>
      </p:sp>
      <p:sp>
        <p:nvSpPr>
          <p:cNvPr id="3" name="日期占位符 2">
            <a:extLst>
              <a:ext uri="{FF2B5EF4-FFF2-40B4-BE49-F238E27FC236}">
                <a16:creationId xmlns:a16="http://schemas.microsoft.com/office/drawing/2014/main" id="{A82E8118-C95C-D690-051C-E2FE6DA0A2DC}"/>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id="{CA93CFDE-D8BC-21EE-ABBA-087A125266AE}"/>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5" name="灯片编号占位符 4">
            <a:extLst>
              <a:ext uri="{FF2B5EF4-FFF2-40B4-BE49-F238E27FC236}">
                <a16:creationId xmlns:a16="http://schemas.microsoft.com/office/drawing/2014/main" id="{5B4D095C-40D2-66B7-6A72-F94469305667}"/>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78</a:t>
            </a:fld>
            <a:endParaRPr lang="zh-CN" altLang="en-US">
              <a:solidFill>
                <a:prstClr val="black">
                  <a:tint val="75000"/>
                </a:prstClr>
              </a:solidFill>
            </a:endParaRPr>
          </a:p>
        </p:txBody>
      </p:sp>
    </p:spTree>
    <p:extLst>
      <p:ext uri="{BB962C8B-B14F-4D97-AF65-F5344CB8AC3E}">
        <p14:creationId xmlns:p14="http://schemas.microsoft.com/office/powerpoint/2010/main" val="1129532862"/>
      </p:ext>
    </p:extLst>
  </p:cSld>
  <p:clrMapOvr>
    <a:masterClrMapping/>
  </p:clrMapOvr>
  <p:transition spd="slow" advTm="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8131DF0-6EA6-C233-E171-0DD4081DF668}"/>
              </a:ext>
            </a:extLst>
          </p:cNvPr>
          <p:cNvSpPr>
            <a:spLocks noGrp="1"/>
          </p:cNvSpPr>
          <p:nvPr>
            <p:ph idx="1"/>
          </p:nvPr>
        </p:nvSpPr>
        <p:spPr>
          <a:xfrm>
            <a:off x="485428" y="863039"/>
            <a:ext cx="8229600" cy="5493312"/>
          </a:xfrm>
        </p:spPr>
        <p:txBody>
          <a:bodyPr>
            <a:normAutofit fontScale="85000" lnSpcReduction="20000"/>
          </a:bodyPr>
          <a:lstStyle/>
          <a:p>
            <a:pPr>
              <a:lnSpc>
                <a:spcPct val="150000"/>
              </a:lnSpc>
            </a:pPr>
            <a:r>
              <a:rPr lang="zh-CN" altLang="en-US" dirty="0"/>
              <a:t>标量流水线与超标量 </a:t>
            </a:r>
            <a:endParaRPr lang="en-US" altLang="zh-CN" dirty="0"/>
          </a:p>
          <a:p>
            <a:pPr>
              <a:lnSpc>
                <a:spcPct val="150000"/>
              </a:lnSpc>
            </a:pPr>
            <a:r>
              <a:rPr lang="zh-CN" altLang="en-US" b="0" dirty="0"/>
              <a:t>标量流水线处理器：每周期获取一条指令，顺序发射、顺序执行，且每周期最多执行一条指令</a:t>
            </a:r>
            <a:endParaRPr lang="en-US" altLang="zh-CN" b="0" dirty="0"/>
          </a:p>
          <a:p>
            <a:pPr>
              <a:lnSpc>
                <a:spcPct val="150000"/>
              </a:lnSpc>
            </a:pPr>
            <a:r>
              <a:rPr lang="zh-CN" altLang="en-US" b="0" dirty="0"/>
              <a:t>超标量”是指 </a:t>
            </a:r>
            <a:r>
              <a:rPr lang="en-US" altLang="zh-CN" b="0" dirty="0"/>
              <a:t>CPU </a:t>
            </a:r>
            <a:r>
              <a:rPr lang="zh-CN" altLang="en-US" b="0" dirty="0"/>
              <a:t>在一个时钟周期内获取、执行和提交多条指令。多条指令之间有些可以并行执行、有些存在依赖关系，乱序执行可以在不影响程序功能的前提下，重新安排指令的执行顺序，让存在依赖关系的指令处于等待区，其他不相关的指令可以提前执行。</a:t>
            </a:r>
            <a:endParaRPr lang="en-US" altLang="zh-CN" b="0" dirty="0"/>
          </a:p>
          <a:p>
            <a:pPr>
              <a:lnSpc>
                <a:spcPct val="150000"/>
              </a:lnSpc>
            </a:pPr>
            <a:r>
              <a:rPr lang="zh-CN" altLang="en-US" b="0" dirty="0"/>
              <a:t>乱序执行中需要进行分支预测，提前执行后续的指令。分支预测成功可以大幅度提高指令执行的效率。</a:t>
            </a:r>
          </a:p>
        </p:txBody>
      </p:sp>
      <p:sp>
        <p:nvSpPr>
          <p:cNvPr id="3" name="日期占位符 2">
            <a:extLst>
              <a:ext uri="{FF2B5EF4-FFF2-40B4-BE49-F238E27FC236}">
                <a16:creationId xmlns:a16="http://schemas.microsoft.com/office/drawing/2014/main" id="{D8D7F76D-51BF-4547-AD14-ACF39EA38A7F}"/>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id="{53EAF504-FBAF-D0BB-2DD2-038EBDB54600}"/>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5" name="灯片编号占位符 4">
            <a:extLst>
              <a:ext uri="{FF2B5EF4-FFF2-40B4-BE49-F238E27FC236}">
                <a16:creationId xmlns:a16="http://schemas.microsoft.com/office/drawing/2014/main" id="{AE4C413B-C33D-6C94-A6EB-75DD83526319}"/>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79</a:t>
            </a:fld>
            <a:endParaRPr lang="zh-CN" altLang="en-US">
              <a:solidFill>
                <a:prstClr val="black">
                  <a:tint val="75000"/>
                </a:prstClr>
              </a:solidFill>
            </a:endParaRPr>
          </a:p>
        </p:txBody>
      </p:sp>
    </p:spTree>
    <p:extLst>
      <p:ext uri="{BB962C8B-B14F-4D97-AF65-F5344CB8AC3E}">
        <p14:creationId xmlns:p14="http://schemas.microsoft.com/office/powerpoint/2010/main" val="1229337294"/>
      </p:ext>
    </p:extLst>
  </p:cSld>
  <p:clrMapOvr>
    <a:masterClrMapping/>
  </p:clrMapOvr>
  <p:transition spd="slow" advTm="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normAutofit/>
          </a:bodyPr>
          <a:lstStyle/>
          <a:p>
            <a:r>
              <a:rPr lang="zh-CN" altLang="en-US"/>
              <a:t>指令系统发展的两种途径</a:t>
            </a:r>
            <a:r>
              <a:rPr lang="en-US" altLang="zh-CN"/>
              <a:t>CISC,RISC</a:t>
            </a:r>
            <a:endParaRPr lang="zh-CN" altLang="en-US"/>
          </a:p>
        </p:txBody>
      </p:sp>
      <p:sp>
        <p:nvSpPr>
          <p:cNvPr id="68611" name="内容占位符 2"/>
          <p:cNvSpPr>
            <a:spLocks noGrp="1"/>
          </p:cNvSpPr>
          <p:nvPr>
            <p:ph idx="1"/>
          </p:nvPr>
        </p:nvSpPr>
        <p:spPr>
          <a:xfrm>
            <a:off x="457200" y="1690689"/>
            <a:ext cx="8229600" cy="3886200"/>
          </a:xfrm>
        </p:spPr>
        <p:txBody>
          <a:bodyPr>
            <a:normAutofit fontScale="85000" lnSpcReduction="10000"/>
          </a:bodyPr>
          <a:lstStyle/>
          <a:p>
            <a:pPr>
              <a:lnSpc>
                <a:spcPct val="150000"/>
              </a:lnSpc>
            </a:pPr>
            <a:r>
              <a:rPr lang="en-US" altLang="zh-CN" dirty="0"/>
              <a:t>RISC</a:t>
            </a:r>
            <a:r>
              <a:rPr lang="zh-CN" altLang="en-US" dirty="0"/>
              <a:t>，也称哈佛结构</a:t>
            </a:r>
            <a:endParaRPr lang="en-US" altLang="zh-CN" dirty="0"/>
          </a:p>
          <a:p>
            <a:pPr>
              <a:lnSpc>
                <a:spcPct val="150000"/>
              </a:lnSpc>
            </a:pPr>
            <a:r>
              <a:rPr lang="en-US" altLang="zh-CN" dirty="0"/>
              <a:t>RISC</a:t>
            </a:r>
            <a:r>
              <a:rPr lang="zh-CN" altLang="en-US" dirty="0"/>
              <a:t>代表：</a:t>
            </a:r>
            <a:r>
              <a:rPr lang="en-US" altLang="zh-CN" dirty="0"/>
              <a:t>IBM power</a:t>
            </a:r>
            <a:r>
              <a:rPr lang="zh-CN" altLang="en-US" dirty="0"/>
              <a:t>架构；</a:t>
            </a:r>
            <a:r>
              <a:rPr lang="en-US" altLang="zh-CN" dirty="0"/>
              <a:t>ARM</a:t>
            </a:r>
            <a:r>
              <a:rPr lang="zh-CN" altLang="en-US" dirty="0"/>
              <a:t>架构</a:t>
            </a:r>
            <a:endParaRPr lang="en-US" altLang="zh-CN" dirty="0"/>
          </a:p>
          <a:p>
            <a:pPr>
              <a:lnSpc>
                <a:spcPct val="150000"/>
              </a:lnSpc>
            </a:pPr>
            <a:r>
              <a:rPr lang="en-US" altLang="zh-CN" dirty="0"/>
              <a:t>ARM</a:t>
            </a:r>
            <a:r>
              <a:rPr lang="zh-CN" altLang="en-US" dirty="0"/>
              <a:t>凭借自己超高的性能功耗在移动计算市场占据了主导地位。</a:t>
            </a:r>
            <a:endParaRPr lang="en-US" altLang="zh-CN" dirty="0"/>
          </a:p>
          <a:p>
            <a:pPr>
              <a:lnSpc>
                <a:spcPct val="150000"/>
              </a:lnSpc>
            </a:pPr>
            <a:r>
              <a:rPr lang="zh-CN" altLang="en-US" dirty="0"/>
              <a:t>目前，</a:t>
            </a:r>
            <a:r>
              <a:rPr lang="en-US" altLang="zh-CN" dirty="0"/>
              <a:t>x86</a:t>
            </a:r>
            <a:r>
              <a:rPr lang="zh-CN" altLang="en-US" dirty="0"/>
              <a:t>处理器占据了超过</a:t>
            </a:r>
            <a:r>
              <a:rPr lang="en-US" altLang="zh-CN" dirty="0"/>
              <a:t>90%</a:t>
            </a:r>
            <a:r>
              <a:rPr lang="zh-CN" altLang="en-US" dirty="0"/>
              <a:t>的个人电脑市场，以</a:t>
            </a:r>
            <a:r>
              <a:rPr lang="en-US" altLang="zh-CN" dirty="0"/>
              <a:t>ARM</a:t>
            </a:r>
            <a:r>
              <a:rPr lang="zh-CN" altLang="en-US" dirty="0"/>
              <a:t>为代表的</a:t>
            </a:r>
            <a:r>
              <a:rPr lang="en-US" altLang="zh-CN" dirty="0"/>
              <a:t>RISC</a:t>
            </a:r>
            <a:r>
              <a:rPr lang="zh-CN" altLang="en-US" dirty="0"/>
              <a:t>产品则同样占据了超过</a:t>
            </a:r>
            <a:r>
              <a:rPr lang="en-US" altLang="zh-CN" dirty="0"/>
              <a:t>90%</a:t>
            </a:r>
            <a:r>
              <a:rPr lang="zh-CN" altLang="en-US" dirty="0"/>
              <a:t>的移动计算市场。</a:t>
            </a:r>
          </a:p>
        </p:txBody>
      </p:sp>
      <p:sp>
        <p:nvSpPr>
          <p:cNvPr id="6861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32" indent="-285744" eaLnBrk="0" hangingPunct="0">
              <a:defRPr sz="4000">
                <a:solidFill>
                  <a:schemeClr val="tx1"/>
                </a:solidFill>
                <a:latin typeface="Arial" panose="020B0604020202020204" pitchFamily="34" charset="0"/>
                <a:ea typeface="宋体" panose="02010600030101010101" pitchFamily="2" charset="-122"/>
              </a:defRPr>
            </a:lvl2pPr>
            <a:lvl3pPr marL="1142971" indent="-228594" eaLnBrk="0" hangingPunct="0">
              <a:defRPr sz="4000">
                <a:solidFill>
                  <a:schemeClr val="tx1"/>
                </a:solidFill>
                <a:latin typeface="Arial" panose="020B0604020202020204" pitchFamily="34" charset="0"/>
                <a:ea typeface="宋体" panose="02010600030101010101" pitchFamily="2" charset="-122"/>
              </a:defRPr>
            </a:lvl3pPr>
            <a:lvl4pPr marL="1600160" indent="-228594" eaLnBrk="0" hangingPunct="0">
              <a:defRPr sz="4000">
                <a:solidFill>
                  <a:schemeClr val="tx1"/>
                </a:solidFill>
                <a:latin typeface="Arial" panose="020B0604020202020204" pitchFamily="34" charset="0"/>
                <a:ea typeface="宋体" panose="02010600030101010101" pitchFamily="2" charset="-122"/>
              </a:defRPr>
            </a:lvl4pPr>
            <a:lvl5pPr marL="2057349" indent="-228594" eaLnBrk="0" hangingPunct="0">
              <a:defRPr sz="4000">
                <a:solidFill>
                  <a:schemeClr val="tx1"/>
                </a:solidFill>
                <a:latin typeface="Arial" panose="020B0604020202020204" pitchFamily="34" charset="0"/>
                <a:ea typeface="宋体" panose="02010600030101010101" pitchFamily="2" charset="-122"/>
              </a:defRPr>
            </a:lvl5pPr>
            <a:lvl6pPr marL="2514537"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726"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8914"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103"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r>
              <a:rPr lang="zh-CN" altLang="en-US" sz="1200"/>
              <a:t>西北大学信息学院  谢倩茹</a:t>
            </a:r>
            <a:endParaRPr lang="en-US" altLang="zh-CN" sz="1200"/>
          </a:p>
        </p:txBody>
      </p:sp>
      <p:sp>
        <p:nvSpPr>
          <p:cNvPr id="68613"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32" indent="-285744" eaLnBrk="0" hangingPunct="0">
              <a:defRPr sz="4000">
                <a:solidFill>
                  <a:schemeClr val="tx1"/>
                </a:solidFill>
                <a:latin typeface="Arial" panose="020B0604020202020204" pitchFamily="34" charset="0"/>
                <a:ea typeface="宋体" panose="02010600030101010101" pitchFamily="2" charset="-122"/>
              </a:defRPr>
            </a:lvl2pPr>
            <a:lvl3pPr marL="1142971" indent="-228594" eaLnBrk="0" hangingPunct="0">
              <a:defRPr sz="4000">
                <a:solidFill>
                  <a:schemeClr val="tx1"/>
                </a:solidFill>
                <a:latin typeface="Arial" panose="020B0604020202020204" pitchFamily="34" charset="0"/>
                <a:ea typeface="宋体" panose="02010600030101010101" pitchFamily="2" charset="-122"/>
              </a:defRPr>
            </a:lvl3pPr>
            <a:lvl4pPr marL="1600160" indent="-228594" eaLnBrk="0" hangingPunct="0">
              <a:defRPr sz="4000">
                <a:solidFill>
                  <a:schemeClr val="tx1"/>
                </a:solidFill>
                <a:latin typeface="Arial" panose="020B0604020202020204" pitchFamily="34" charset="0"/>
                <a:ea typeface="宋体" panose="02010600030101010101" pitchFamily="2" charset="-122"/>
              </a:defRPr>
            </a:lvl4pPr>
            <a:lvl5pPr marL="2057349" indent="-228594" eaLnBrk="0" hangingPunct="0">
              <a:defRPr sz="4000">
                <a:solidFill>
                  <a:schemeClr val="tx1"/>
                </a:solidFill>
                <a:latin typeface="Arial" panose="020B0604020202020204" pitchFamily="34" charset="0"/>
                <a:ea typeface="宋体" panose="02010600030101010101" pitchFamily="2" charset="-122"/>
              </a:defRPr>
            </a:lvl5pPr>
            <a:lvl6pPr marL="2514537"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726"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8914"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103"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fld id="{78FF06AC-C0B9-47C9-84CD-D3CFCD9C60E9}" type="slidenum">
              <a:rPr lang="en-US" altLang="zh-CN" sz="1000" smtClean="0">
                <a:solidFill>
                  <a:prstClr val="black"/>
                </a:solidFill>
                <a:latin typeface="+mn-lt"/>
                <a:ea typeface="+mn-ea"/>
              </a:rPr>
              <a:pPr eaLnBrk="1" hangingPunct="1"/>
              <a:t>8</a:t>
            </a:fld>
            <a:endParaRPr lang="en-US" altLang="zh-CN" sz="1000" dirty="0">
              <a:solidFill>
                <a:prstClr val="black"/>
              </a:solidFill>
              <a:latin typeface="+mn-lt"/>
              <a:ea typeface="+mn-ea"/>
            </a:endParaRPr>
          </a:p>
        </p:txBody>
      </p:sp>
      <p:sp>
        <p:nvSpPr>
          <p:cNvPr id="68614" name="日期占位符 5"/>
          <p:cNvSpPr>
            <a:spLocks noGrp="1"/>
          </p:cNvSpPr>
          <p:nvPr>
            <p:ph type="dt" sz="half"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32" indent="-285744" eaLnBrk="0" hangingPunct="0">
              <a:defRPr sz="4000">
                <a:solidFill>
                  <a:schemeClr val="tx1"/>
                </a:solidFill>
                <a:latin typeface="Arial" panose="020B0604020202020204" pitchFamily="34" charset="0"/>
                <a:ea typeface="宋体" panose="02010600030101010101" pitchFamily="2" charset="-122"/>
              </a:defRPr>
            </a:lvl2pPr>
            <a:lvl3pPr marL="1142971" indent="-228594" eaLnBrk="0" hangingPunct="0">
              <a:defRPr sz="4000">
                <a:solidFill>
                  <a:schemeClr val="tx1"/>
                </a:solidFill>
                <a:latin typeface="Arial" panose="020B0604020202020204" pitchFamily="34" charset="0"/>
                <a:ea typeface="宋体" panose="02010600030101010101" pitchFamily="2" charset="-122"/>
              </a:defRPr>
            </a:lvl3pPr>
            <a:lvl4pPr marL="1600160" indent="-228594" eaLnBrk="0" hangingPunct="0">
              <a:defRPr sz="4000">
                <a:solidFill>
                  <a:schemeClr val="tx1"/>
                </a:solidFill>
                <a:latin typeface="Arial" panose="020B0604020202020204" pitchFamily="34" charset="0"/>
                <a:ea typeface="宋体" panose="02010600030101010101" pitchFamily="2" charset="-122"/>
              </a:defRPr>
            </a:lvl4pPr>
            <a:lvl5pPr marL="2057349" indent="-228594" eaLnBrk="0" hangingPunct="0">
              <a:defRPr sz="4000">
                <a:solidFill>
                  <a:schemeClr val="tx1"/>
                </a:solidFill>
                <a:latin typeface="Arial" panose="020B0604020202020204" pitchFamily="34" charset="0"/>
                <a:ea typeface="宋体" panose="02010600030101010101" pitchFamily="2" charset="-122"/>
              </a:defRPr>
            </a:lvl5pPr>
            <a:lvl6pPr marL="2514537"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726"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8914"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103" indent="-228594"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fld id="{44B3AD51-8312-46DB-B1E3-187D1C056450}" type="datetime1">
              <a:rPr lang="zh-CN" altLang="en-US" sz="1200" smtClean="0"/>
              <a:t>2023/12/28</a:t>
            </a:fld>
            <a:endParaRPr lang="en-US" altLang="zh-CN" sz="1200"/>
          </a:p>
        </p:txBody>
      </p:sp>
    </p:spTree>
    <p:extLst>
      <p:ext uri="{BB962C8B-B14F-4D97-AF65-F5344CB8AC3E}">
        <p14:creationId xmlns:p14="http://schemas.microsoft.com/office/powerpoint/2010/main" val="835744383"/>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D04C59-7A98-0208-0ADE-69CA24E8D5D6}"/>
              </a:ext>
            </a:extLst>
          </p:cNvPr>
          <p:cNvSpPr>
            <a:spLocks noGrp="1"/>
          </p:cNvSpPr>
          <p:nvPr>
            <p:ph idx="1"/>
          </p:nvPr>
        </p:nvSpPr>
        <p:spPr/>
        <p:txBody>
          <a:bodyPr/>
          <a:lstStyle/>
          <a:p>
            <a:r>
              <a:rPr lang="zh-CN" altLang="en-US" dirty="0"/>
              <a:t>分支预测缓冲区（</a:t>
            </a:r>
            <a:r>
              <a:rPr lang="en-US" altLang="zh-CN" dirty="0"/>
              <a:t>Branch Prediction</a:t>
            </a:r>
            <a:r>
              <a:rPr lang="zh-CN" altLang="en-US" dirty="0"/>
              <a:t>（</a:t>
            </a:r>
            <a:r>
              <a:rPr lang="en-US" altLang="zh-CN" dirty="0"/>
              <a:t>Target</a:t>
            </a:r>
            <a:r>
              <a:rPr lang="zh-CN" altLang="en-US" dirty="0"/>
              <a:t>）</a:t>
            </a:r>
            <a:r>
              <a:rPr lang="en-US" altLang="zh-CN" dirty="0"/>
              <a:t> </a:t>
            </a:r>
          </a:p>
          <a:p>
            <a:pPr marL="0" indent="0">
              <a:buNone/>
            </a:pPr>
            <a:r>
              <a:rPr lang="en-US" altLang="zh-CN" dirty="0"/>
              <a:t>  Buff)</a:t>
            </a:r>
          </a:p>
          <a:p>
            <a:pPr>
              <a:lnSpc>
                <a:spcPct val="150000"/>
              </a:lnSpc>
            </a:pPr>
            <a:r>
              <a:rPr lang="zh-CN" altLang="en-US" sz="2400" dirty="0"/>
              <a:t>将前面条件分支指令的执行结果与转向地址保存下来，在遇到相同的指令时，跟缓冲区存放的指令进行对比，相同则取出转向地址进行跳转。</a:t>
            </a:r>
            <a:endParaRPr lang="en-US" altLang="zh-CN" sz="2400" dirty="0"/>
          </a:p>
          <a:p>
            <a:pPr>
              <a:lnSpc>
                <a:spcPct val="150000"/>
              </a:lnSpc>
            </a:pPr>
            <a:endParaRPr lang="en-US" altLang="zh-CN" sz="2400" dirty="0"/>
          </a:p>
          <a:p>
            <a:pPr>
              <a:lnSpc>
                <a:spcPct val="150000"/>
              </a:lnSpc>
            </a:pPr>
            <a:endParaRPr lang="zh-CN" altLang="en-US" sz="2400" dirty="0"/>
          </a:p>
        </p:txBody>
      </p:sp>
      <p:sp>
        <p:nvSpPr>
          <p:cNvPr id="3" name="日期占位符 2">
            <a:extLst>
              <a:ext uri="{FF2B5EF4-FFF2-40B4-BE49-F238E27FC236}">
                <a16:creationId xmlns:a16="http://schemas.microsoft.com/office/drawing/2014/main" id="{8456027F-3DBE-A8F5-72E0-02E46D370FF3}"/>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id="{A9FA3903-2254-FF9E-902A-2166D454B398}"/>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5" name="灯片编号占位符 4">
            <a:extLst>
              <a:ext uri="{FF2B5EF4-FFF2-40B4-BE49-F238E27FC236}">
                <a16:creationId xmlns:a16="http://schemas.microsoft.com/office/drawing/2014/main" id="{B83B1EBC-06D5-CB9D-213B-4F378266C6FD}"/>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80</a:t>
            </a:fld>
            <a:endParaRPr lang="zh-CN" altLang="en-US">
              <a:solidFill>
                <a:prstClr val="black">
                  <a:tint val="75000"/>
                </a:prstClr>
              </a:solidFill>
            </a:endParaRPr>
          </a:p>
        </p:txBody>
      </p:sp>
      <p:sp>
        <p:nvSpPr>
          <p:cNvPr id="7" name="文本框 6">
            <a:extLst>
              <a:ext uri="{FF2B5EF4-FFF2-40B4-BE49-F238E27FC236}">
                <a16:creationId xmlns:a16="http://schemas.microsoft.com/office/drawing/2014/main" id="{64A4FD94-C65F-9371-A629-2B60DD83C73C}"/>
              </a:ext>
            </a:extLst>
          </p:cNvPr>
          <p:cNvSpPr txBox="1"/>
          <p:nvPr/>
        </p:nvSpPr>
        <p:spPr>
          <a:xfrm>
            <a:off x="739941" y="3601728"/>
            <a:ext cx="2289009" cy="1477328"/>
          </a:xfrm>
          <a:prstGeom prst="rect">
            <a:avLst/>
          </a:prstGeom>
          <a:noFill/>
          <a:ln w="28575">
            <a:solidFill>
              <a:srgbClr val="0033CC"/>
            </a:solidFill>
          </a:ln>
        </p:spPr>
        <p:txBody>
          <a:bodyPr wrap="square">
            <a:spAutoFit/>
          </a:bodyPr>
          <a:lstStyle/>
          <a:p>
            <a:r>
              <a:rPr lang="en-US" altLang="zh-CN" dirty="0" err="1"/>
              <a:t>Movq</a:t>
            </a:r>
            <a:r>
              <a:rPr lang="en-US" altLang="zh-CN" dirty="0"/>
              <a:t>  $100, %rax</a:t>
            </a:r>
          </a:p>
          <a:p>
            <a:r>
              <a:rPr lang="en-US" altLang="zh-CN" dirty="0"/>
              <a:t>loop</a:t>
            </a:r>
            <a:r>
              <a:rPr lang="zh-CN" altLang="en-US" dirty="0"/>
              <a:t>： </a:t>
            </a:r>
            <a:r>
              <a:rPr lang="en-US" altLang="zh-CN" dirty="0"/>
              <a:t>……</a:t>
            </a:r>
          </a:p>
          <a:p>
            <a:r>
              <a:rPr lang="en-US" altLang="zh-CN" dirty="0"/>
              <a:t>……</a:t>
            </a:r>
          </a:p>
          <a:p>
            <a:r>
              <a:rPr lang="en-US" altLang="zh-CN" dirty="0"/>
              <a:t>Dec %</a:t>
            </a:r>
            <a:r>
              <a:rPr lang="en-US" altLang="zh-CN" dirty="0" err="1"/>
              <a:t>rax</a:t>
            </a:r>
            <a:endParaRPr lang="en-US" altLang="zh-CN" dirty="0"/>
          </a:p>
          <a:p>
            <a:r>
              <a:rPr lang="en-US" altLang="zh-CN" dirty="0" err="1"/>
              <a:t>jnz</a:t>
            </a:r>
            <a:r>
              <a:rPr lang="en-US" altLang="zh-CN" dirty="0"/>
              <a:t> loop</a:t>
            </a:r>
            <a:endParaRPr lang="zh-CN" altLang="en-US" dirty="0"/>
          </a:p>
        </p:txBody>
      </p:sp>
      <p:sp>
        <p:nvSpPr>
          <p:cNvPr id="9" name="文本框 8">
            <a:extLst>
              <a:ext uri="{FF2B5EF4-FFF2-40B4-BE49-F238E27FC236}">
                <a16:creationId xmlns:a16="http://schemas.microsoft.com/office/drawing/2014/main" id="{AFF85B03-6B0F-35A8-87EC-7018E00132BD}"/>
              </a:ext>
            </a:extLst>
          </p:cNvPr>
          <p:cNvSpPr txBox="1"/>
          <p:nvPr/>
        </p:nvSpPr>
        <p:spPr>
          <a:xfrm>
            <a:off x="3696701" y="3601728"/>
            <a:ext cx="4578016" cy="2308324"/>
          </a:xfrm>
          <a:prstGeom prst="rect">
            <a:avLst/>
          </a:prstGeom>
          <a:solidFill>
            <a:srgbClr val="CCECFF"/>
          </a:solidFill>
          <a:ln>
            <a:solidFill>
              <a:srgbClr val="0033CC"/>
            </a:solidFill>
          </a:ln>
        </p:spPr>
        <p:txBody>
          <a:bodyPr wrap="square">
            <a:spAutoFit/>
          </a:bodyPr>
          <a:lstStyle/>
          <a:p>
            <a:r>
              <a:rPr lang="zh-CN" altLang="en-US" dirty="0">
                <a:latin typeface="仿宋" panose="02010609060101010101" pitchFamily="49" charset="-122"/>
                <a:ea typeface="仿宋" panose="02010609060101010101" pitchFamily="49" charset="-122"/>
              </a:rPr>
              <a:t>在第一次执行到</a:t>
            </a:r>
            <a:r>
              <a:rPr lang="en-US" altLang="zh-CN" dirty="0">
                <a:latin typeface="仿宋" panose="02010609060101010101" pitchFamily="49" charset="-122"/>
                <a:ea typeface="仿宋" panose="02010609060101010101" pitchFamily="49" charset="-122"/>
              </a:rPr>
              <a:t>JNZ</a:t>
            </a:r>
            <a:r>
              <a:rPr lang="zh-CN" altLang="en-US" dirty="0">
                <a:latin typeface="仿宋" panose="02010609060101010101" pitchFamily="49" charset="-122"/>
                <a:ea typeface="仿宋" panose="02010609060101010101" pitchFamily="49" charset="-122"/>
              </a:rPr>
              <a:t>指令时，预测的转移地址是存在</a:t>
            </a:r>
            <a:r>
              <a:rPr lang="en-US" altLang="zh-CN" dirty="0">
                <a:latin typeface="仿宋" panose="02010609060101010101" pitchFamily="49" charset="-122"/>
                <a:ea typeface="仿宋" panose="02010609060101010101" pitchFamily="49" charset="-122"/>
              </a:rPr>
              <a:t>BB</a:t>
            </a:r>
            <a:r>
              <a:rPr lang="zh-CN" altLang="en-US" dirty="0">
                <a:latin typeface="仿宋" panose="02010609060101010101" pitchFamily="49" charset="-122"/>
                <a:ea typeface="仿宋" panose="02010609060101010101" pitchFamily="49" charset="-122"/>
              </a:rPr>
              <a:t>中的前面一条</a:t>
            </a:r>
            <a:r>
              <a:rPr lang="en-US" altLang="zh-CN" dirty="0">
                <a:latin typeface="仿宋" panose="02010609060101010101" pitchFamily="49" charset="-122"/>
                <a:ea typeface="仿宋" panose="02010609060101010101" pitchFamily="49" charset="-122"/>
              </a:rPr>
              <a:t>JNZ</a:t>
            </a:r>
            <a:r>
              <a:rPr lang="zh-CN" altLang="en-US" dirty="0">
                <a:latin typeface="仿宋" panose="02010609060101010101" pitchFamily="49" charset="-122"/>
                <a:ea typeface="仿宋" panose="02010609060101010101" pitchFamily="49" charset="-122"/>
              </a:rPr>
              <a:t>指令的目标地址，不是</a:t>
            </a:r>
            <a:r>
              <a:rPr lang="en-US" altLang="zh-CN" dirty="0">
                <a:latin typeface="仿宋" panose="02010609060101010101" pitchFamily="49" charset="-122"/>
                <a:ea typeface="仿宋" panose="02010609060101010101" pitchFamily="49" charset="-122"/>
              </a:rPr>
              <a:t>LOOP</a:t>
            </a:r>
            <a:r>
              <a:rPr lang="zh-CN" altLang="en-US" dirty="0">
                <a:latin typeface="仿宋" panose="02010609060101010101" pitchFamily="49" charset="-122"/>
                <a:ea typeface="仿宋" panose="02010609060101010101" pitchFamily="49" charset="-122"/>
              </a:rPr>
              <a:t>，这一次预测是错误的。但执行后目标地址 </a:t>
            </a:r>
            <a:r>
              <a:rPr lang="en-US" altLang="zh-CN" dirty="0">
                <a:latin typeface="仿宋" panose="02010609060101010101" pitchFamily="49" charset="-122"/>
                <a:ea typeface="仿宋" panose="02010609060101010101" pitchFamily="49" charset="-122"/>
              </a:rPr>
              <a:t>LOOP</a:t>
            </a:r>
            <a:r>
              <a:rPr lang="zh-CN" altLang="en-US" dirty="0">
                <a:latin typeface="仿宋" panose="02010609060101010101" pitchFamily="49" charset="-122"/>
                <a:ea typeface="仿宋" panose="02010609060101010101" pitchFamily="49" charset="-122"/>
              </a:rPr>
              <a:t>便存入到</a:t>
            </a:r>
            <a:r>
              <a:rPr lang="en-US" altLang="zh-CN" dirty="0">
                <a:latin typeface="仿宋" panose="02010609060101010101" pitchFamily="49" charset="-122"/>
                <a:ea typeface="仿宋" panose="02010609060101010101" pitchFamily="49" charset="-122"/>
              </a:rPr>
              <a:t>BTB</a:t>
            </a:r>
            <a:r>
              <a:rPr lang="zh-CN" altLang="en-US" dirty="0">
                <a:latin typeface="仿宋" panose="02010609060101010101" pitchFamily="49" charset="-122"/>
                <a:ea typeface="仿宋" panose="02010609060101010101" pitchFamily="49" charset="-122"/>
              </a:rPr>
              <a:t>中。等到下一次执行到</a:t>
            </a:r>
            <a:r>
              <a:rPr lang="en-US" altLang="zh-CN" dirty="0">
                <a:latin typeface="仿宋" panose="02010609060101010101" pitchFamily="49" charset="-122"/>
                <a:ea typeface="仿宋" panose="02010609060101010101" pitchFamily="49" charset="-122"/>
              </a:rPr>
              <a:t>JNZ</a:t>
            </a:r>
            <a:r>
              <a:rPr lang="zh-CN" altLang="en-US" dirty="0">
                <a:latin typeface="仿宋" panose="02010609060101010101" pitchFamily="49" charset="-122"/>
                <a:ea typeface="仿宋" panose="02010609060101010101" pitchFamily="49" charset="-122"/>
              </a:rPr>
              <a:t>指令，就按</a:t>
            </a:r>
            <a:r>
              <a:rPr lang="en-US" altLang="zh-CN" dirty="0">
                <a:latin typeface="仿宋" panose="02010609060101010101" pitchFamily="49" charset="-122"/>
                <a:ea typeface="仿宋" panose="02010609060101010101" pitchFamily="49" charset="-122"/>
              </a:rPr>
              <a:t>BTB</a:t>
            </a:r>
            <a:r>
              <a:rPr lang="zh-CN" altLang="en-US" dirty="0">
                <a:latin typeface="仿宋" panose="02010609060101010101" pitchFamily="49" charset="-122"/>
                <a:ea typeface="仿宋" panose="02010609060101010101" pitchFamily="49" charset="-122"/>
              </a:rPr>
              <a:t>中的内容来预测，转移到</a:t>
            </a:r>
            <a:r>
              <a:rPr lang="en-US" altLang="zh-CN" dirty="0">
                <a:latin typeface="仿宋" panose="02010609060101010101" pitchFamily="49" charset="-122"/>
                <a:ea typeface="仿宋" panose="02010609060101010101" pitchFamily="49" charset="-122"/>
              </a:rPr>
              <a:t>LOOP</a:t>
            </a:r>
            <a:r>
              <a:rPr lang="zh-CN" altLang="en-US" dirty="0">
                <a:latin typeface="仿宋" panose="02010609060101010101" pitchFamily="49" charset="-122"/>
                <a:ea typeface="仿宋" panose="02010609060101010101" pitchFamily="49" charset="-122"/>
              </a:rPr>
              <a:t>，这是正确的。如此，一直到</a:t>
            </a:r>
            <a:r>
              <a:rPr lang="en-US" altLang="zh-CN" dirty="0">
                <a:latin typeface="仿宋" panose="02010609060101010101" pitchFamily="49" charset="-122"/>
                <a:ea typeface="仿宋" panose="02010609060101010101" pitchFamily="49" charset="-122"/>
              </a:rPr>
              <a:t>cx</a:t>
            </a:r>
            <a:r>
              <a:rPr lang="zh-CN" altLang="en-US" dirty="0">
                <a:latin typeface="仿宋" panose="02010609060101010101" pitchFamily="49" charset="-122"/>
                <a:ea typeface="仿宋" panose="02010609060101010101" pitchFamily="49" charset="-122"/>
              </a:rPr>
              <a:t>的值变为</a:t>
            </a:r>
            <a:r>
              <a:rPr lang="en-US" altLang="zh-CN" dirty="0">
                <a:latin typeface="仿宋" panose="02010609060101010101" pitchFamily="49" charset="-122"/>
                <a:ea typeface="仿宋" panose="02010609060101010101" pitchFamily="49" charset="-122"/>
              </a:rPr>
              <a:t>0</a:t>
            </a:r>
            <a:r>
              <a:rPr lang="zh-CN" altLang="en-US" dirty="0">
                <a:latin typeface="仿宋" panose="02010609060101010101" pitchFamily="49" charset="-122"/>
                <a:ea typeface="仿宋" panose="02010609060101010101" pitchFamily="49" charset="-122"/>
              </a:rPr>
              <a:t>之前，也都是对的。</a:t>
            </a:r>
            <a:r>
              <a:rPr lang="zh-CN" altLang="en-US" b="0" i="0" dirty="0">
                <a:solidFill>
                  <a:srgbClr val="4D4D4D"/>
                </a:solidFill>
                <a:effectLst/>
                <a:latin typeface="仿宋" panose="02010609060101010101" pitchFamily="49" charset="-122"/>
                <a:ea typeface="仿宋" panose="02010609060101010101" pitchFamily="49" charset="-122"/>
              </a:rPr>
              <a:t>循环次数越多，</a:t>
            </a:r>
            <a:r>
              <a:rPr lang="en-US" altLang="zh-CN" b="0" i="0" dirty="0">
                <a:solidFill>
                  <a:srgbClr val="4D4D4D"/>
                </a:solidFill>
                <a:effectLst/>
                <a:latin typeface="仿宋" panose="02010609060101010101" pitchFamily="49" charset="-122"/>
                <a:ea typeface="仿宋" panose="02010609060101010101" pitchFamily="49" charset="-122"/>
              </a:rPr>
              <a:t>BTB</a:t>
            </a:r>
            <a:r>
              <a:rPr lang="zh-CN" altLang="en-US" b="0" i="0" dirty="0">
                <a:solidFill>
                  <a:srgbClr val="4D4D4D"/>
                </a:solidFill>
                <a:effectLst/>
                <a:latin typeface="仿宋" panose="02010609060101010101" pitchFamily="49" charset="-122"/>
                <a:ea typeface="仿宋" panose="02010609060101010101" pitchFamily="49" charset="-122"/>
              </a:rPr>
              <a:t>带来的效益就越高</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6823671"/>
      </p:ext>
    </p:extLst>
  </p:cSld>
  <p:clrMapOvr>
    <a:masterClrMapping/>
  </p:clrMapOvr>
  <p:transition spd="slow" advTm="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7A41045-A827-91A3-8BF0-F6AB91CE1F77}"/>
              </a:ext>
            </a:extLst>
          </p:cNvPr>
          <p:cNvSpPr>
            <a:spLocks noGrp="1"/>
          </p:cNvSpPr>
          <p:nvPr>
            <p:ph idx="1"/>
          </p:nvPr>
        </p:nvSpPr>
        <p:spPr/>
        <p:txBody>
          <a:bodyPr/>
          <a:lstStyle/>
          <a:p>
            <a:r>
              <a:rPr lang="zh-CN" altLang="en-US" dirty="0"/>
              <a:t>分支历史表（</a:t>
            </a:r>
            <a:r>
              <a:rPr lang="en-US" altLang="zh-CN" dirty="0"/>
              <a:t>Branch history table</a:t>
            </a:r>
            <a:r>
              <a:rPr lang="zh-CN" altLang="en-US" dirty="0"/>
              <a:t>）</a:t>
            </a:r>
            <a:endParaRPr lang="en-US" altLang="zh-CN" dirty="0"/>
          </a:p>
          <a:p>
            <a:pPr>
              <a:lnSpc>
                <a:spcPct val="150000"/>
              </a:lnSpc>
            </a:pPr>
            <a:r>
              <a:rPr lang="zh-CN" altLang="en-US" sz="2400" dirty="0"/>
              <a:t>使用表格来记录指令的跳转信息，可以使用</a:t>
            </a:r>
            <a:r>
              <a:rPr lang="en-US" altLang="zh-CN" sz="2400" dirty="0"/>
              <a:t>1bit</a:t>
            </a:r>
            <a:r>
              <a:rPr lang="zh-CN" altLang="en-US" sz="2400" dirty="0"/>
              <a:t>来记录，</a:t>
            </a:r>
            <a:r>
              <a:rPr lang="en-US" altLang="zh-CN" sz="2400" dirty="0"/>
              <a:t>1</a:t>
            </a:r>
            <a:r>
              <a:rPr lang="zh-CN" altLang="en-US" sz="2400" dirty="0"/>
              <a:t>表示跳转，</a:t>
            </a:r>
            <a:r>
              <a:rPr lang="en-US" altLang="zh-CN" sz="2400" dirty="0"/>
              <a:t>0</a:t>
            </a:r>
            <a:r>
              <a:rPr lang="zh-CN" altLang="en-US" sz="2400" dirty="0"/>
              <a:t>表示不跳转。但是使用</a:t>
            </a:r>
            <a:r>
              <a:rPr lang="en-US" altLang="zh-CN" sz="2400" dirty="0"/>
              <a:t>1</a:t>
            </a:r>
            <a:r>
              <a:rPr lang="zh-CN" altLang="en-US" sz="2400" dirty="0"/>
              <a:t>位考虑的情况不够全面，反映的信息较少</a:t>
            </a:r>
            <a:endParaRPr lang="en-US" altLang="zh-CN" sz="2400" dirty="0"/>
          </a:p>
          <a:p>
            <a:pPr>
              <a:lnSpc>
                <a:spcPct val="150000"/>
              </a:lnSpc>
            </a:pPr>
            <a:r>
              <a:rPr lang="zh-CN" altLang="en-US" sz="2400" dirty="0"/>
              <a:t>饱和计数法：使用</a:t>
            </a:r>
            <a:r>
              <a:rPr lang="en-US" altLang="zh-CN" sz="2400" dirty="0"/>
              <a:t>2bit</a:t>
            </a:r>
            <a:r>
              <a:rPr lang="zh-CN" altLang="en-US" sz="2400" dirty="0"/>
              <a:t>来记录。例如</a:t>
            </a:r>
            <a:r>
              <a:rPr lang="en-US" altLang="zh-CN" sz="2400" dirty="0"/>
              <a:t>11</a:t>
            </a:r>
            <a:r>
              <a:rPr lang="zh-CN" altLang="en-US" sz="2400" dirty="0"/>
              <a:t>和</a:t>
            </a:r>
            <a:r>
              <a:rPr lang="en-US" altLang="zh-CN" sz="2400" dirty="0"/>
              <a:t>10</a:t>
            </a:r>
            <a:r>
              <a:rPr lang="zh-CN" altLang="en-US" sz="2400" dirty="0"/>
              <a:t>表示这条分支会跳转；</a:t>
            </a:r>
            <a:r>
              <a:rPr lang="en-US" altLang="zh-CN" sz="2400" dirty="0"/>
              <a:t>01</a:t>
            </a:r>
            <a:r>
              <a:rPr lang="zh-CN" altLang="en-US" sz="2400" dirty="0"/>
              <a:t>和</a:t>
            </a:r>
            <a:r>
              <a:rPr lang="en-US" altLang="zh-CN" sz="2400" dirty="0"/>
              <a:t>00</a:t>
            </a:r>
            <a:r>
              <a:rPr lang="zh-CN" altLang="en-US" sz="2400" dirty="0"/>
              <a:t>表示分支不会跳转</a:t>
            </a:r>
            <a:endParaRPr lang="en-US" altLang="zh-CN" sz="2400" dirty="0"/>
          </a:p>
          <a:p>
            <a:pPr>
              <a:lnSpc>
                <a:spcPct val="150000"/>
              </a:lnSpc>
            </a:pPr>
            <a:endParaRPr lang="en-US" altLang="zh-CN" sz="2400" dirty="0"/>
          </a:p>
          <a:p>
            <a:pPr>
              <a:lnSpc>
                <a:spcPct val="150000"/>
              </a:lnSpc>
            </a:pPr>
            <a:endParaRPr lang="zh-CN" altLang="en-US" sz="2400" dirty="0"/>
          </a:p>
        </p:txBody>
      </p:sp>
      <p:sp>
        <p:nvSpPr>
          <p:cNvPr id="3" name="日期占位符 2">
            <a:extLst>
              <a:ext uri="{FF2B5EF4-FFF2-40B4-BE49-F238E27FC236}">
                <a16:creationId xmlns:a16="http://schemas.microsoft.com/office/drawing/2014/main" id="{5CFDAE25-AFBF-0F21-9359-EE2A0213D858}"/>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id="{29916571-64B4-158B-1143-9197F14212E2}"/>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5" name="灯片编号占位符 4">
            <a:extLst>
              <a:ext uri="{FF2B5EF4-FFF2-40B4-BE49-F238E27FC236}">
                <a16:creationId xmlns:a16="http://schemas.microsoft.com/office/drawing/2014/main" id="{7009D8DD-4609-4EE0-6BB3-F6BF6CAB31F5}"/>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81</a:t>
            </a:fld>
            <a:endParaRPr lang="zh-CN" altLang="en-US">
              <a:solidFill>
                <a:prstClr val="black">
                  <a:tint val="75000"/>
                </a:prstClr>
              </a:solidFill>
            </a:endParaRPr>
          </a:p>
        </p:txBody>
      </p:sp>
      <p:pic>
        <p:nvPicPr>
          <p:cNvPr id="7" name="图片 6">
            <a:extLst>
              <a:ext uri="{FF2B5EF4-FFF2-40B4-BE49-F238E27FC236}">
                <a16:creationId xmlns:a16="http://schemas.microsoft.com/office/drawing/2014/main" id="{ACCEA419-9210-9B6E-475D-CBD519BD3576}"/>
              </a:ext>
            </a:extLst>
          </p:cNvPr>
          <p:cNvPicPr>
            <a:picLocks noChangeAspect="1"/>
          </p:cNvPicPr>
          <p:nvPr/>
        </p:nvPicPr>
        <p:blipFill>
          <a:blip r:embed="rId2"/>
          <a:stretch>
            <a:fillRect/>
          </a:stretch>
        </p:blipFill>
        <p:spPr>
          <a:xfrm>
            <a:off x="706993" y="4426176"/>
            <a:ext cx="7786470" cy="1664094"/>
          </a:xfrm>
          <a:prstGeom prst="rect">
            <a:avLst/>
          </a:prstGeom>
        </p:spPr>
      </p:pic>
    </p:spTree>
    <p:extLst>
      <p:ext uri="{BB962C8B-B14F-4D97-AF65-F5344CB8AC3E}">
        <p14:creationId xmlns:p14="http://schemas.microsoft.com/office/powerpoint/2010/main" val="2864058398"/>
      </p:ext>
    </p:extLst>
  </p:cSld>
  <p:clrMapOvr>
    <a:masterClrMapping/>
  </p:clrMapOvr>
  <p:transition spd="slow" advTm="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BCDF1B1E-F5CC-E159-78B8-75119A83214E}"/>
              </a:ext>
            </a:extLst>
          </p:cNvPr>
          <p:cNvSpPr>
            <a:spLocks noGrp="1"/>
          </p:cNvSpPr>
          <p:nvPr>
            <p:ph idx="1"/>
          </p:nvPr>
        </p:nvSpPr>
        <p:spPr>
          <a:xfrm>
            <a:off x="471537" y="545737"/>
            <a:ext cx="7886700" cy="4351338"/>
          </a:xfrm>
        </p:spPr>
        <p:txBody>
          <a:bodyPr/>
          <a:lstStyle/>
          <a:p>
            <a:r>
              <a:rPr lang="zh-CN" altLang="en-US" dirty="0"/>
              <a:t>预测错误分支的处理</a:t>
            </a:r>
          </a:p>
        </p:txBody>
      </p:sp>
      <p:sp>
        <p:nvSpPr>
          <p:cNvPr id="2" name="日期占位符 1">
            <a:extLst>
              <a:ext uri="{FF2B5EF4-FFF2-40B4-BE49-F238E27FC236}">
                <a16:creationId xmlns:a16="http://schemas.microsoft.com/office/drawing/2014/main" id="{6D62DC4C-CF93-4621-8604-8275D9C4EEFD}"/>
              </a:ext>
            </a:extLst>
          </p:cNvPr>
          <p:cNvSpPr>
            <a:spLocks noGrp="1"/>
          </p:cNvSpPr>
          <p:nvPr>
            <p:ph type="dt" sz="half" idx="10"/>
          </p:nvPr>
        </p:nvSpPr>
        <p:spPr/>
        <p:txBody>
          <a:bodyPr/>
          <a:lstStyle/>
          <a:p>
            <a:fld id="{F291A4B6-F02D-42C3-A31E-4E23C5DA4BC7}"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3" name="页脚占位符 2">
            <a:extLst>
              <a:ext uri="{FF2B5EF4-FFF2-40B4-BE49-F238E27FC236}">
                <a16:creationId xmlns:a16="http://schemas.microsoft.com/office/drawing/2014/main" id="{27A5B7CB-9C32-42AC-B062-75C3B9FDE0AE}"/>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4" name="灯片编号占位符 3">
            <a:extLst>
              <a:ext uri="{FF2B5EF4-FFF2-40B4-BE49-F238E27FC236}">
                <a16:creationId xmlns:a16="http://schemas.microsoft.com/office/drawing/2014/main" id="{F3240370-AAF9-462F-9732-DBC74ACF20AD}"/>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82</a:t>
            </a:fld>
            <a:endParaRPr lang="zh-CN" altLang="en-US">
              <a:solidFill>
                <a:prstClr val="black">
                  <a:tint val="75000"/>
                </a:prstClr>
              </a:solidFill>
            </a:endParaRPr>
          </a:p>
        </p:txBody>
      </p:sp>
      <p:pic>
        <p:nvPicPr>
          <p:cNvPr id="6" name="图片 5">
            <a:extLst>
              <a:ext uri="{FF2B5EF4-FFF2-40B4-BE49-F238E27FC236}">
                <a16:creationId xmlns:a16="http://schemas.microsoft.com/office/drawing/2014/main" id="{F982677B-46D6-4E66-87A3-D22FE8B28F44}"/>
              </a:ext>
            </a:extLst>
          </p:cNvPr>
          <p:cNvPicPr>
            <a:picLocks noChangeAspect="1"/>
          </p:cNvPicPr>
          <p:nvPr/>
        </p:nvPicPr>
        <p:blipFill>
          <a:blip r:embed="rId2"/>
          <a:stretch>
            <a:fillRect/>
          </a:stretch>
        </p:blipFill>
        <p:spPr>
          <a:xfrm>
            <a:off x="2207768" y="1084974"/>
            <a:ext cx="4124325" cy="1800225"/>
          </a:xfrm>
          <a:prstGeom prst="rect">
            <a:avLst/>
          </a:prstGeom>
        </p:spPr>
      </p:pic>
      <p:pic>
        <p:nvPicPr>
          <p:cNvPr id="8" name="图片 7">
            <a:extLst>
              <a:ext uri="{FF2B5EF4-FFF2-40B4-BE49-F238E27FC236}">
                <a16:creationId xmlns:a16="http://schemas.microsoft.com/office/drawing/2014/main" id="{3C67F232-3CF4-4A35-859A-87A6997CC012}"/>
              </a:ext>
            </a:extLst>
          </p:cNvPr>
          <p:cNvPicPr>
            <a:picLocks noChangeAspect="1"/>
          </p:cNvPicPr>
          <p:nvPr/>
        </p:nvPicPr>
        <p:blipFill>
          <a:blip r:embed="rId3"/>
          <a:stretch>
            <a:fillRect/>
          </a:stretch>
        </p:blipFill>
        <p:spPr>
          <a:xfrm>
            <a:off x="971599" y="2765426"/>
            <a:ext cx="6886575" cy="3590925"/>
          </a:xfrm>
          <a:prstGeom prst="rect">
            <a:avLst/>
          </a:prstGeom>
        </p:spPr>
      </p:pic>
    </p:spTree>
    <p:extLst>
      <p:ext uri="{BB962C8B-B14F-4D97-AF65-F5344CB8AC3E}">
        <p14:creationId xmlns:p14="http://schemas.microsoft.com/office/powerpoint/2010/main" val="766284816"/>
      </p:ext>
    </p:extLst>
  </p:cSld>
  <p:clrMapOvr>
    <a:masterClrMapping/>
  </p:clrMapOvr>
  <p:transition spd="slow" advTm="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33F568-2EEE-48A6-8BC1-56127EBC9DEA}"/>
              </a:ext>
            </a:extLst>
          </p:cNvPr>
          <p:cNvSpPr>
            <a:spLocks noGrp="1"/>
          </p:cNvSpPr>
          <p:nvPr>
            <p:ph idx="1"/>
          </p:nvPr>
        </p:nvSpPr>
        <p:spPr/>
        <p:txBody>
          <a:bodyPr/>
          <a:lstStyle/>
          <a:p>
            <a:r>
              <a:rPr lang="en-US" altLang="zh-CN" dirty="0"/>
              <a:t>6</a:t>
            </a:r>
            <a:r>
              <a:rPr lang="zh-CN" altLang="en-US" dirty="0"/>
              <a:t>、流水线方式的实现</a:t>
            </a:r>
            <a:endParaRPr lang="en-US" altLang="zh-CN" dirty="0"/>
          </a:p>
          <a:p>
            <a:r>
              <a:rPr lang="zh-CN" altLang="en-US" dirty="0"/>
              <a:t>（</a:t>
            </a:r>
            <a:r>
              <a:rPr lang="en-US" altLang="zh-CN" dirty="0"/>
              <a:t>1</a:t>
            </a:r>
            <a:r>
              <a:rPr lang="zh-CN" altLang="en-US" dirty="0"/>
              <a:t>）</a:t>
            </a:r>
            <a:r>
              <a:rPr lang="en-US" altLang="zh-CN" dirty="0"/>
              <a:t>PC</a:t>
            </a:r>
            <a:r>
              <a:rPr lang="zh-CN" altLang="en-US" dirty="0"/>
              <a:t>选择和取指</a:t>
            </a:r>
          </a:p>
        </p:txBody>
      </p:sp>
      <p:sp>
        <p:nvSpPr>
          <p:cNvPr id="3" name="日期占位符 2">
            <a:extLst>
              <a:ext uri="{FF2B5EF4-FFF2-40B4-BE49-F238E27FC236}">
                <a16:creationId xmlns:a16="http://schemas.microsoft.com/office/drawing/2014/main" id="{53B0120C-9D39-4941-9CD4-826BFACA5F9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72779-C731-4C06-8A82-250C8ABC0754}"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a:extLst>
              <a:ext uri="{FF2B5EF4-FFF2-40B4-BE49-F238E27FC236}">
                <a16:creationId xmlns:a16="http://schemas.microsoft.com/office/drawing/2014/main" id="{307ACB75-00CD-4E83-8F8E-F4167B9701F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5" name="灯片编号占位符 4">
            <a:extLst>
              <a:ext uri="{FF2B5EF4-FFF2-40B4-BE49-F238E27FC236}">
                <a16:creationId xmlns:a16="http://schemas.microsoft.com/office/drawing/2014/main" id="{AA12CBF2-AA44-4E49-8D43-14E434663C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6" name="Picture 5">
            <a:extLst>
              <a:ext uri="{FF2B5EF4-FFF2-40B4-BE49-F238E27FC236}">
                <a16:creationId xmlns:a16="http://schemas.microsoft.com/office/drawing/2014/main" id="{CB0A00DC-EBE2-4941-8978-BF3E66D0F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78" y="2020905"/>
            <a:ext cx="4527550" cy="159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9A28279C-E0BE-486B-9FC9-13C183776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22" y="4108972"/>
            <a:ext cx="3624262"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B07919A5-CC23-412C-AC6E-25F2BCC79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262" y="1340768"/>
            <a:ext cx="4240550" cy="3660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3528406"/>
      </p:ext>
    </p:extLst>
  </p:cSld>
  <p:clrMapOvr>
    <a:masterClrMapping/>
  </p:clrMapOvr>
  <p:transition spd="slow" advTm="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EC57B-69DB-4306-B716-2DB746C6AF1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84846CB-5A82-449B-BDD3-68E657567C12}"/>
              </a:ext>
            </a:extLst>
          </p:cNvPr>
          <p:cNvSpPr>
            <a:spLocks noGrp="1"/>
          </p:cNvSpPr>
          <p:nvPr>
            <p:ph idx="1"/>
          </p:nvPr>
        </p:nvSpPr>
        <p:spPr>
          <a:xfrm>
            <a:off x="539552" y="980728"/>
            <a:ext cx="8229600" cy="4525963"/>
          </a:xfrm>
        </p:spPr>
        <p:txBody>
          <a:bodyPr/>
          <a:lstStyle/>
          <a:p>
            <a:r>
              <a:rPr lang="zh-CN" altLang="en-US" dirty="0"/>
              <a:t>译码和写回阶段</a:t>
            </a:r>
          </a:p>
        </p:txBody>
      </p:sp>
      <p:sp>
        <p:nvSpPr>
          <p:cNvPr id="4" name="日期占位符 3">
            <a:extLst>
              <a:ext uri="{FF2B5EF4-FFF2-40B4-BE49-F238E27FC236}">
                <a16:creationId xmlns:a16="http://schemas.microsoft.com/office/drawing/2014/main" id="{0150E7D2-FAD6-4F3C-9A40-4167E90DA1E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72779-C731-4C06-8A82-250C8ABC0754}"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38C2541B-5135-4649-BB75-F9A57F14DA7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440D3311-5464-4F47-BDE9-CA69C37C68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8" name="图片 7">
            <a:extLst>
              <a:ext uri="{FF2B5EF4-FFF2-40B4-BE49-F238E27FC236}">
                <a16:creationId xmlns:a16="http://schemas.microsoft.com/office/drawing/2014/main" id="{19156114-206A-41CB-B70A-106D10A6F7FD}"/>
              </a:ext>
            </a:extLst>
          </p:cNvPr>
          <p:cNvPicPr>
            <a:picLocks noChangeAspect="1"/>
          </p:cNvPicPr>
          <p:nvPr/>
        </p:nvPicPr>
        <p:blipFill>
          <a:blip r:embed="rId2"/>
          <a:stretch>
            <a:fillRect/>
          </a:stretch>
        </p:blipFill>
        <p:spPr>
          <a:xfrm>
            <a:off x="1861963" y="1579472"/>
            <a:ext cx="4868972" cy="4542821"/>
          </a:xfrm>
          <a:prstGeom prst="rect">
            <a:avLst/>
          </a:prstGeom>
        </p:spPr>
      </p:pic>
    </p:spTree>
    <p:extLst>
      <p:ext uri="{BB962C8B-B14F-4D97-AF65-F5344CB8AC3E}">
        <p14:creationId xmlns:p14="http://schemas.microsoft.com/office/powerpoint/2010/main" val="1458787064"/>
      </p:ext>
    </p:extLst>
  </p:cSld>
  <p:clrMapOvr>
    <a:masterClrMapping/>
  </p:clrMapOvr>
  <p:transition spd="slow" advTm="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02A39-3C0D-4F7C-AE48-2C0BD78CB9E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0DC8A34-F2CE-436B-AEB2-5488EE2CB80A}"/>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D70A8CE7-7277-4FB3-9C71-1EAE93EDD24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72779-C731-4C06-8A82-250C8ABC0754}"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7C44D115-EC53-43DB-8A85-7BE226A7673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7BB9D4F1-8AE2-4380-AED2-DEEB4A2BE4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7" name="图片 6">
            <a:extLst>
              <a:ext uri="{FF2B5EF4-FFF2-40B4-BE49-F238E27FC236}">
                <a16:creationId xmlns:a16="http://schemas.microsoft.com/office/drawing/2014/main" id="{7F53C51E-9252-42C0-9F68-8E29EBE24D1A}"/>
              </a:ext>
            </a:extLst>
          </p:cNvPr>
          <p:cNvPicPr>
            <a:picLocks noChangeAspect="1"/>
          </p:cNvPicPr>
          <p:nvPr/>
        </p:nvPicPr>
        <p:blipFill>
          <a:blip r:embed="rId2"/>
          <a:stretch>
            <a:fillRect/>
          </a:stretch>
        </p:blipFill>
        <p:spPr>
          <a:xfrm>
            <a:off x="1200263" y="249115"/>
            <a:ext cx="7486537" cy="5877053"/>
          </a:xfrm>
          <a:prstGeom prst="rect">
            <a:avLst/>
          </a:prstGeom>
        </p:spPr>
      </p:pic>
    </p:spTree>
    <p:extLst>
      <p:ext uri="{BB962C8B-B14F-4D97-AF65-F5344CB8AC3E}">
        <p14:creationId xmlns:p14="http://schemas.microsoft.com/office/powerpoint/2010/main" val="1856001827"/>
      </p:ext>
    </p:extLst>
  </p:cSld>
  <p:clrMapOvr>
    <a:masterClrMapping/>
  </p:clrMapOvr>
  <p:transition spd="slow" advTm="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6B5A4FE-C720-61AE-1556-8639ABCCAE0F}"/>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3D8FD41B-80CD-F6F4-7661-D9B33C32B241}"/>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AB24D13C-AC09-AC71-6B8E-A22768908526}"/>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27FF9105-ED6D-3E22-3E91-C02DA95F3EB4}"/>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86</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65FFDFA6-55FF-1948-E9D7-517A46843D52}"/>
              </a:ext>
            </a:extLst>
          </p:cNvPr>
          <p:cNvPicPr>
            <a:picLocks noChangeAspect="1"/>
          </p:cNvPicPr>
          <p:nvPr/>
        </p:nvPicPr>
        <p:blipFill>
          <a:blip r:embed="rId2"/>
          <a:stretch>
            <a:fillRect/>
          </a:stretch>
        </p:blipFill>
        <p:spPr>
          <a:xfrm>
            <a:off x="1124451" y="645887"/>
            <a:ext cx="6587791" cy="5566225"/>
          </a:xfrm>
          <a:prstGeom prst="rect">
            <a:avLst/>
          </a:prstGeom>
        </p:spPr>
      </p:pic>
    </p:spTree>
    <p:extLst>
      <p:ext uri="{BB962C8B-B14F-4D97-AF65-F5344CB8AC3E}">
        <p14:creationId xmlns:p14="http://schemas.microsoft.com/office/powerpoint/2010/main" val="981524565"/>
      </p:ext>
    </p:extLst>
  </p:cSld>
  <p:clrMapOvr>
    <a:masterClrMapping/>
  </p:clrMapOvr>
  <p:transition spd="slow" advTm="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62944-8A57-4F04-9A14-FD839E74D6D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C276067-17F2-47F8-A7C1-44E006F2178B}"/>
              </a:ext>
            </a:extLst>
          </p:cNvPr>
          <p:cNvSpPr>
            <a:spLocks noGrp="1"/>
          </p:cNvSpPr>
          <p:nvPr>
            <p:ph idx="1"/>
          </p:nvPr>
        </p:nvSpPr>
        <p:spPr>
          <a:xfrm>
            <a:off x="539552" y="1052736"/>
            <a:ext cx="8229600" cy="4525963"/>
          </a:xfrm>
        </p:spPr>
        <p:txBody>
          <a:bodyPr/>
          <a:lstStyle/>
          <a:p>
            <a:r>
              <a:rPr lang="zh-CN" altLang="en-US" dirty="0"/>
              <a:t>执行阶段</a:t>
            </a:r>
          </a:p>
        </p:txBody>
      </p:sp>
      <p:sp>
        <p:nvSpPr>
          <p:cNvPr id="4" name="日期占位符 3">
            <a:extLst>
              <a:ext uri="{FF2B5EF4-FFF2-40B4-BE49-F238E27FC236}">
                <a16:creationId xmlns:a16="http://schemas.microsoft.com/office/drawing/2014/main" id="{97BEFB97-2F9B-4543-9143-7CF4323262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72779-C731-4C06-8A82-250C8ABC0754}"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747C7A08-715D-4A0F-BB3F-E9A77F6ADE6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6FD0A5F2-D5B9-407E-9BA9-74F814DD59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8" name="图片 7">
            <a:extLst>
              <a:ext uri="{FF2B5EF4-FFF2-40B4-BE49-F238E27FC236}">
                <a16:creationId xmlns:a16="http://schemas.microsoft.com/office/drawing/2014/main" id="{14CAEFA1-D8B0-436F-A1DC-90A49EB65CFA}"/>
              </a:ext>
            </a:extLst>
          </p:cNvPr>
          <p:cNvPicPr>
            <a:picLocks noChangeAspect="1"/>
          </p:cNvPicPr>
          <p:nvPr/>
        </p:nvPicPr>
        <p:blipFill>
          <a:blip r:embed="rId2"/>
          <a:stretch>
            <a:fillRect/>
          </a:stretch>
        </p:blipFill>
        <p:spPr>
          <a:xfrm>
            <a:off x="1548312" y="1690689"/>
            <a:ext cx="6047375" cy="3675395"/>
          </a:xfrm>
          <a:prstGeom prst="rect">
            <a:avLst/>
          </a:prstGeom>
        </p:spPr>
      </p:pic>
    </p:spTree>
    <p:extLst>
      <p:ext uri="{BB962C8B-B14F-4D97-AF65-F5344CB8AC3E}">
        <p14:creationId xmlns:p14="http://schemas.microsoft.com/office/powerpoint/2010/main" val="3767542123"/>
      </p:ext>
    </p:extLst>
  </p:cSld>
  <p:clrMapOvr>
    <a:masterClrMapping/>
  </p:clrMapOvr>
  <p:transition spd="slow" advTm="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4A7D1-CB32-4BD5-95FC-ED33DD8DEB4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DFAE3B6-BBAD-4194-9EC7-696284D9AFF7}"/>
              </a:ext>
            </a:extLst>
          </p:cNvPr>
          <p:cNvSpPr>
            <a:spLocks noGrp="1"/>
          </p:cNvSpPr>
          <p:nvPr>
            <p:ph idx="1"/>
          </p:nvPr>
        </p:nvSpPr>
        <p:spPr>
          <a:xfrm>
            <a:off x="457200" y="980728"/>
            <a:ext cx="8229600" cy="4525963"/>
          </a:xfrm>
        </p:spPr>
        <p:txBody>
          <a:bodyPr/>
          <a:lstStyle/>
          <a:p>
            <a:r>
              <a:rPr lang="zh-CN" altLang="en-US" dirty="0"/>
              <a:t>访存阶段</a:t>
            </a:r>
          </a:p>
        </p:txBody>
      </p:sp>
      <p:sp>
        <p:nvSpPr>
          <p:cNvPr id="4" name="日期占位符 3">
            <a:extLst>
              <a:ext uri="{FF2B5EF4-FFF2-40B4-BE49-F238E27FC236}">
                <a16:creationId xmlns:a16="http://schemas.microsoft.com/office/drawing/2014/main" id="{89E4D9B5-81DE-49D4-A2E7-D25DFC3B33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572779-C731-4C06-8A82-250C8ABC0754}"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2023/12/28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a:extLst>
              <a:ext uri="{FF2B5EF4-FFF2-40B4-BE49-F238E27FC236}">
                <a16:creationId xmlns:a16="http://schemas.microsoft.com/office/drawing/2014/main" id="{EADDC9BC-B816-440D-AE81-BA79B944478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西北大学信息学院 谢倩茹</a:t>
            </a:r>
          </a:p>
        </p:txBody>
      </p:sp>
      <p:sp>
        <p:nvSpPr>
          <p:cNvPr id="6" name="灯片编号占位符 5">
            <a:extLst>
              <a:ext uri="{FF2B5EF4-FFF2-40B4-BE49-F238E27FC236}">
                <a16:creationId xmlns:a16="http://schemas.microsoft.com/office/drawing/2014/main" id="{2F24C307-EBCE-4ADF-BED1-339C1E821A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pic>
        <p:nvPicPr>
          <p:cNvPr id="8" name="图片 7">
            <a:extLst>
              <a:ext uri="{FF2B5EF4-FFF2-40B4-BE49-F238E27FC236}">
                <a16:creationId xmlns:a16="http://schemas.microsoft.com/office/drawing/2014/main" id="{0BD084B3-D657-44A5-A5CC-B11D6B12C38E}"/>
              </a:ext>
            </a:extLst>
          </p:cNvPr>
          <p:cNvPicPr>
            <a:picLocks noChangeAspect="1"/>
          </p:cNvPicPr>
          <p:nvPr/>
        </p:nvPicPr>
        <p:blipFill>
          <a:blip r:embed="rId2"/>
          <a:stretch>
            <a:fillRect/>
          </a:stretch>
        </p:blipFill>
        <p:spPr>
          <a:xfrm>
            <a:off x="1018674" y="1690689"/>
            <a:ext cx="7410773" cy="3699458"/>
          </a:xfrm>
          <a:prstGeom prst="rect">
            <a:avLst/>
          </a:prstGeom>
        </p:spPr>
      </p:pic>
    </p:spTree>
    <p:extLst>
      <p:ext uri="{BB962C8B-B14F-4D97-AF65-F5344CB8AC3E}">
        <p14:creationId xmlns:p14="http://schemas.microsoft.com/office/powerpoint/2010/main" val="3097881071"/>
      </p:ext>
    </p:extLst>
  </p:cSld>
  <p:clrMapOvr>
    <a:masterClrMapping/>
  </p:clrMapOvr>
  <p:transition spd="slow" advTm="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5D2E1E0-7D39-6B9E-FFF7-028CE321BDF7}"/>
              </a:ext>
            </a:extLst>
          </p:cNvPr>
          <p:cNvSpPr>
            <a:spLocks noGrp="1"/>
          </p:cNvSpPr>
          <p:nvPr>
            <p:ph idx="1"/>
          </p:nvPr>
        </p:nvSpPr>
        <p:spPr>
          <a:xfrm>
            <a:off x="457199" y="901102"/>
            <a:ext cx="8229600" cy="4525963"/>
          </a:xfrm>
        </p:spPr>
        <p:txBody>
          <a:bodyPr/>
          <a:lstStyle/>
          <a:p>
            <a:r>
              <a:rPr lang="en-US" altLang="zh-CN" b="0" dirty="0"/>
              <a:t>7</a:t>
            </a:r>
            <a:r>
              <a:rPr lang="zh-CN" altLang="en-US" b="0" dirty="0"/>
              <a:t>、流水线控制逻辑</a:t>
            </a:r>
            <a:endParaRPr lang="en-US" altLang="zh-CN" b="0" dirty="0"/>
          </a:p>
          <a:p>
            <a:pPr lvl="1">
              <a:spcBef>
                <a:spcPts val="1200"/>
              </a:spcBef>
            </a:pPr>
            <a:r>
              <a:rPr lang="zh-CN" altLang="en-US" b="0" dirty="0"/>
              <a:t>（</a:t>
            </a:r>
            <a:r>
              <a:rPr lang="en-US" altLang="zh-CN" b="0" dirty="0"/>
              <a:t>1</a:t>
            </a:r>
            <a:r>
              <a:rPr lang="zh-CN" altLang="en-US" b="0" dirty="0"/>
              <a:t>）特殊控制情况的处理</a:t>
            </a:r>
            <a:endParaRPr lang="en-US" altLang="zh-CN" b="0" dirty="0"/>
          </a:p>
          <a:p>
            <a:pPr lvl="2">
              <a:lnSpc>
                <a:spcPct val="150000"/>
              </a:lnSpc>
            </a:pPr>
            <a:r>
              <a:rPr lang="en-US" altLang="zh-CN" b="0" dirty="0"/>
              <a:t>ret: </a:t>
            </a:r>
            <a:r>
              <a:rPr lang="zh-CN" altLang="en-US" b="0" dirty="0"/>
              <a:t>暂停后续指令</a:t>
            </a:r>
            <a:r>
              <a:rPr lang="en-US" altLang="zh-CN" b="0" dirty="0"/>
              <a:t>, </a:t>
            </a:r>
            <a:r>
              <a:rPr lang="zh-CN" altLang="en-US" b="0" dirty="0"/>
              <a:t>直至</a:t>
            </a:r>
            <a:r>
              <a:rPr lang="en-US" altLang="zh-CN" b="0" dirty="0"/>
              <a:t>ret</a:t>
            </a:r>
            <a:r>
              <a:rPr lang="zh-CN" altLang="en-US" b="0" dirty="0"/>
              <a:t>指令到达写回阶段</a:t>
            </a:r>
            <a:r>
              <a:rPr lang="en-US" altLang="zh-CN" b="0" dirty="0"/>
              <a:t>.</a:t>
            </a:r>
          </a:p>
          <a:p>
            <a:pPr lvl="2">
              <a:lnSpc>
                <a:spcPct val="150000"/>
              </a:lnSpc>
            </a:pPr>
            <a:r>
              <a:rPr lang="en-US" altLang="zh-CN" b="0" dirty="0"/>
              <a:t>load/use: </a:t>
            </a:r>
            <a:r>
              <a:rPr lang="zh-CN" altLang="en-US" b="0" dirty="0"/>
              <a:t>暂停后续指令</a:t>
            </a:r>
            <a:r>
              <a:rPr lang="en-US" altLang="zh-CN" b="0" dirty="0"/>
              <a:t>, </a:t>
            </a:r>
            <a:r>
              <a:rPr lang="zh-CN" altLang="en-US" b="0" dirty="0"/>
              <a:t>直至</a:t>
            </a:r>
            <a:r>
              <a:rPr lang="en-US" altLang="zh-CN" b="0" dirty="0"/>
              <a:t>load</a:t>
            </a:r>
            <a:r>
              <a:rPr lang="zh-CN" altLang="en-US" b="0" dirty="0"/>
              <a:t>指令到达访存阶段</a:t>
            </a:r>
            <a:r>
              <a:rPr lang="en-US" altLang="zh-CN" b="0" dirty="0"/>
              <a:t>. </a:t>
            </a:r>
          </a:p>
          <a:p>
            <a:pPr lvl="2">
              <a:lnSpc>
                <a:spcPct val="150000"/>
              </a:lnSpc>
            </a:pPr>
            <a:r>
              <a:rPr lang="en-US" altLang="zh-CN" b="0" dirty="0" err="1"/>
              <a:t>jxx</a:t>
            </a:r>
            <a:r>
              <a:rPr lang="zh-CN" altLang="en-US" b="0" dirty="0"/>
              <a:t>预测错误</a:t>
            </a:r>
            <a:r>
              <a:rPr lang="en-US" altLang="zh-CN" b="0" dirty="0"/>
              <a:t>: </a:t>
            </a:r>
            <a:r>
              <a:rPr lang="zh-CN" altLang="en-US" b="0" dirty="0"/>
              <a:t>排除后续指令</a:t>
            </a:r>
            <a:r>
              <a:rPr lang="en-US" altLang="zh-CN" b="0" dirty="0"/>
              <a:t>, </a:t>
            </a:r>
            <a:r>
              <a:rPr lang="zh-CN" altLang="en-US" b="0" dirty="0"/>
              <a:t>直至</a:t>
            </a:r>
            <a:r>
              <a:rPr lang="en-US" altLang="zh-CN" b="0" dirty="0" err="1"/>
              <a:t>jxx</a:t>
            </a:r>
            <a:r>
              <a:rPr lang="zh-CN" altLang="en-US" b="0" dirty="0"/>
              <a:t>指令到达访存阶段</a:t>
            </a:r>
            <a:r>
              <a:rPr lang="en-US" altLang="zh-CN" b="0" dirty="0"/>
              <a:t>.</a:t>
            </a:r>
          </a:p>
          <a:p>
            <a:pPr lvl="2">
              <a:lnSpc>
                <a:spcPct val="150000"/>
              </a:lnSpc>
            </a:pPr>
            <a:r>
              <a:rPr lang="zh-CN" altLang="en-US" b="0" dirty="0"/>
              <a:t>异常：需要禁止异常指令后面的指令更新程序员可见的状态，在异常指令到达写回阶段时停止执行</a:t>
            </a:r>
            <a:endParaRPr lang="en-US" altLang="zh-CN" b="0" dirty="0"/>
          </a:p>
          <a:p>
            <a:pPr lvl="1"/>
            <a:r>
              <a:rPr lang="zh-CN" altLang="en-US" b="0" dirty="0"/>
              <a:t>（</a:t>
            </a:r>
            <a:r>
              <a:rPr lang="en-US" altLang="zh-CN" b="0" dirty="0"/>
              <a:t>2</a:t>
            </a:r>
            <a:r>
              <a:rPr lang="zh-CN" altLang="en-US" b="0" dirty="0"/>
              <a:t>）特殊控制条件（冒险的触发条件）</a:t>
            </a:r>
            <a:endParaRPr lang="en-US" altLang="zh-CN" b="0" dirty="0"/>
          </a:p>
          <a:p>
            <a:endParaRPr lang="zh-CN" altLang="en-US" b="0" dirty="0"/>
          </a:p>
        </p:txBody>
      </p:sp>
      <p:sp>
        <p:nvSpPr>
          <p:cNvPr id="4" name="日期占位符 3">
            <a:extLst>
              <a:ext uri="{FF2B5EF4-FFF2-40B4-BE49-F238E27FC236}">
                <a16:creationId xmlns:a16="http://schemas.microsoft.com/office/drawing/2014/main" id="{7A5E75B5-CA33-CCF4-A5B8-4122ADB6BFB4}"/>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DFC0C737-52E6-68EC-A42A-82E251657F1A}"/>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0054A956-5C32-9FB2-4266-65BFB0FE7140}"/>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89</a:t>
            </a:fld>
            <a:endParaRPr lang="zh-CN" altLang="en-US">
              <a:solidFill>
                <a:prstClr val="black">
                  <a:tint val="75000"/>
                </a:prstClr>
              </a:solidFill>
            </a:endParaRPr>
          </a:p>
        </p:txBody>
      </p:sp>
      <p:pic>
        <p:nvPicPr>
          <p:cNvPr id="10" name="Picture 6">
            <a:extLst>
              <a:ext uri="{FF2B5EF4-FFF2-40B4-BE49-F238E27FC236}">
                <a16:creationId xmlns:a16="http://schemas.microsoft.com/office/drawing/2014/main" id="{E42E2CF6-AECC-E73C-8713-A6FE4F55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618" y="4820724"/>
            <a:ext cx="6354763"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926862"/>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CISC</a:t>
            </a:r>
            <a:r>
              <a:rPr lang="zh-CN" altLang="en-US"/>
              <a:t>与</a:t>
            </a:r>
            <a:r>
              <a:rPr lang="en-US" altLang="zh-CN"/>
              <a:t>RISC</a:t>
            </a:r>
            <a:r>
              <a:rPr lang="zh-CN" altLang="en-US"/>
              <a:t>发展之路</a:t>
            </a:r>
            <a:r>
              <a:rPr lang="en-US" altLang="zh-CN"/>
              <a:t>——</a:t>
            </a:r>
            <a:r>
              <a:rPr lang="zh-CN" altLang="en-US"/>
              <a:t>融合</a:t>
            </a:r>
          </a:p>
        </p:txBody>
      </p:sp>
      <p:sp>
        <p:nvSpPr>
          <p:cNvPr id="3" name="内容占位符 2"/>
          <p:cNvSpPr>
            <a:spLocks noGrp="1"/>
          </p:cNvSpPr>
          <p:nvPr>
            <p:ph idx="1"/>
          </p:nvPr>
        </p:nvSpPr>
        <p:spPr/>
        <p:txBody>
          <a:bodyPr/>
          <a:lstStyle/>
          <a:p>
            <a:pPr>
              <a:lnSpc>
                <a:spcPct val="150000"/>
              </a:lnSpc>
            </a:pPr>
            <a:r>
              <a:rPr kumimoji="1" lang="zh-CN" altLang="en-US" dirty="0">
                <a:latin typeface="Times New Roman" panose="02020603050405020304" pitchFamily="18" charset="0"/>
              </a:rPr>
              <a:t>英特尔在基于</a:t>
            </a:r>
            <a:r>
              <a:rPr kumimoji="1" lang="en-US" altLang="zh-CN" dirty="0">
                <a:latin typeface="Times New Roman" panose="02020603050405020304" pitchFamily="18" charset="0"/>
              </a:rPr>
              <a:t>CISC</a:t>
            </a:r>
            <a:r>
              <a:rPr kumimoji="1" lang="zh-CN" altLang="en-US" dirty="0">
                <a:latin typeface="Times New Roman" panose="02020603050405020304" pitchFamily="18" charset="0"/>
              </a:rPr>
              <a:t>的</a:t>
            </a:r>
            <a:r>
              <a:rPr kumimoji="1" lang="en-US" altLang="zh-CN" dirty="0">
                <a:latin typeface="Times New Roman" panose="02020603050405020304" pitchFamily="18" charset="0"/>
              </a:rPr>
              <a:t>x86</a:t>
            </a:r>
            <a:r>
              <a:rPr kumimoji="1" lang="zh-CN" altLang="en-US" dirty="0">
                <a:latin typeface="Times New Roman" panose="02020603050405020304" pitchFamily="18" charset="0"/>
              </a:rPr>
              <a:t>中引入</a:t>
            </a:r>
            <a:r>
              <a:rPr kumimoji="1" lang="en-US" altLang="zh-CN" dirty="0">
                <a:latin typeface="Times New Roman" panose="02020603050405020304" pitchFamily="18" charset="0"/>
              </a:rPr>
              <a:t>RISC</a:t>
            </a:r>
            <a:r>
              <a:rPr kumimoji="1" lang="zh-CN" altLang="en-US" dirty="0">
                <a:latin typeface="Times New Roman" panose="02020603050405020304" pitchFamily="18" charset="0"/>
              </a:rPr>
              <a:t>的设计思想，增加了额外的一些“翻译层”。</a:t>
            </a:r>
            <a:r>
              <a:rPr kumimoji="1" lang="en-US" altLang="zh-CN" dirty="0">
                <a:latin typeface="Times New Roman" panose="02020603050405020304" pitchFamily="18" charset="0"/>
              </a:rPr>
              <a:t>CPU</a:t>
            </a:r>
            <a:r>
              <a:rPr kumimoji="1" lang="zh-CN" altLang="en-US" dirty="0">
                <a:latin typeface="Times New Roman" panose="02020603050405020304" pitchFamily="18" charset="0"/>
              </a:rPr>
              <a:t>外部依旧是</a:t>
            </a:r>
            <a:r>
              <a:rPr kumimoji="1" lang="en-US" altLang="zh-CN" dirty="0">
                <a:latin typeface="Times New Roman" panose="02020603050405020304" pitchFamily="18" charset="0"/>
              </a:rPr>
              <a:t>x86</a:t>
            </a:r>
            <a:r>
              <a:rPr kumimoji="1" lang="zh-CN" altLang="en-US" dirty="0">
                <a:latin typeface="Times New Roman" panose="02020603050405020304" pitchFamily="18" charset="0"/>
              </a:rPr>
              <a:t>，但是内部运行更为类似精简的</a:t>
            </a:r>
            <a:r>
              <a:rPr kumimoji="1" lang="en-US" altLang="zh-CN" dirty="0">
                <a:latin typeface="Times New Roman" panose="02020603050405020304" pitchFamily="18" charset="0"/>
              </a:rPr>
              <a:t>RISC</a:t>
            </a:r>
            <a:r>
              <a:rPr kumimoji="1" lang="zh-CN" altLang="en-US" dirty="0">
                <a:latin typeface="Times New Roman" panose="02020603050405020304" pitchFamily="18" charset="0"/>
              </a:rPr>
              <a:t>，于是</a:t>
            </a:r>
            <a:r>
              <a:rPr kumimoji="1" lang="en-US" altLang="zh-CN" dirty="0">
                <a:latin typeface="Times New Roman" panose="02020603050405020304" pitchFamily="18" charset="0"/>
              </a:rPr>
              <a:t>CPU</a:t>
            </a:r>
            <a:r>
              <a:rPr kumimoji="1" lang="zh-CN" altLang="en-US" dirty="0">
                <a:latin typeface="Times New Roman" panose="02020603050405020304" pitchFamily="18" charset="0"/>
              </a:rPr>
              <a:t>效能得到极大的提升。</a:t>
            </a:r>
            <a:endParaRPr kumimoji="1" lang="en-US" altLang="zh-CN" dirty="0">
              <a:latin typeface="Times New Roman" panose="02020603050405020304" pitchFamily="18" charset="0"/>
            </a:endParaRPr>
          </a:p>
          <a:p>
            <a:pPr>
              <a:lnSpc>
                <a:spcPct val="150000"/>
              </a:lnSpc>
            </a:pPr>
            <a:r>
              <a:rPr kumimoji="1" lang="en-US" altLang="zh-CN" dirty="0">
                <a:latin typeface="Times New Roman" panose="02020603050405020304" pitchFamily="18" charset="0"/>
              </a:rPr>
              <a:t>RISC</a:t>
            </a:r>
            <a:r>
              <a:rPr kumimoji="1" lang="zh-CN" altLang="en-US" dirty="0">
                <a:latin typeface="Times New Roman" panose="02020603050405020304" pitchFamily="18" charset="0"/>
              </a:rPr>
              <a:t>指令的扩充</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指令条数、执行周期</a:t>
            </a:r>
            <a:endParaRPr kumimoji="1" lang="en-US" altLang="zh-CN" dirty="0">
              <a:latin typeface="Times New Roman" panose="02020603050405020304" pitchFamily="18" charset="0"/>
            </a:endParaRPr>
          </a:p>
          <a:p>
            <a:pPr marL="0" indent="0">
              <a:lnSpc>
                <a:spcPct val="150000"/>
              </a:lnSpc>
              <a:buNone/>
            </a:pPr>
            <a:endParaRPr kumimoji="1" lang="zh-CN" altLang="en-US" dirty="0">
              <a:latin typeface="Times New Roman" panose="02020603050405020304" pitchFamily="18" charset="0"/>
            </a:endParaRPr>
          </a:p>
          <a:p>
            <a:pPr>
              <a:lnSpc>
                <a:spcPct val="150000"/>
              </a:lnSpc>
            </a:pPr>
            <a:endParaRPr lang="zh-CN" altLang="en-US" dirty="0"/>
          </a:p>
        </p:txBody>
      </p:sp>
      <p:sp>
        <p:nvSpPr>
          <p:cNvPr id="4" name="页脚占位符 3"/>
          <p:cNvSpPr>
            <a:spLocks noGrp="1"/>
          </p:cNvSpPr>
          <p:nvPr>
            <p:ph type="ftr" sz="quarter" idx="10"/>
          </p:nvPr>
        </p:nvSpPr>
        <p:spPr/>
        <p:txBody>
          <a:bodyPr/>
          <a:lstStyle/>
          <a:p>
            <a:pPr>
              <a:defRPr/>
            </a:pPr>
            <a:r>
              <a:rPr lang="zh-CN" altLang="en-US"/>
              <a:t>西北大学信息学院  谢倩茹</a:t>
            </a:r>
            <a:endParaRPr lang="en-US" altLang="zh-CN"/>
          </a:p>
        </p:txBody>
      </p:sp>
      <p:sp>
        <p:nvSpPr>
          <p:cNvPr id="5" name="灯片编号占位符 4"/>
          <p:cNvSpPr>
            <a:spLocks noGrp="1"/>
          </p:cNvSpPr>
          <p:nvPr>
            <p:ph type="sldNum" sz="quarter" idx="11"/>
          </p:nvPr>
        </p:nvSpPr>
        <p:spPr/>
        <p:txBody>
          <a:bodyPr/>
          <a:lstStyle/>
          <a:p>
            <a:fld id="{A4060BDA-966A-4906-8617-8EC1FCF76A3F}" type="slidenum">
              <a:rPr lang="en-US" altLang="zh-CN" smtClean="0"/>
              <a:pPr/>
              <a:t>9</a:t>
            </a:fld>
            <a:endParaRPr lang="en-US" altLang="zh-CN"/>
          </a:p>
        </p:txBody>
      </p:sp>
      <p:sp>
        <p:nvSpPr>
          <p:cNvPr id="6" name="日期占位符 5"/>
          <p:cNvSpPr>
            <a:spLocks noGrp="1"/>
          </p:cNvSpPr>
          <p:nvPr>
            <p:ph type="dt" sz="half" idx="12"/>
          </p:nvPr>
        </p:nvSpPr>
        <p:spPr/>
        <p:txBody>
          <a:bodyPr/>
          <a:lstStyle/>
          <a:p>
            <a:pPr>
              <a:defRPr/>
            </a:pPr>
            <a:fld id="{D149BF1F-FA91-4217-AC61-5391B7342884}" type="datetime1">
              <a:rPr lang="zh-CN" altLang="en-US" smtClean="0"/>
              <a:t>2023/12/28</a:t>
            </a:fld>
            <a:endParaRPr lang="en-US" altLang="zh-CN"/>
          </a:p>
        </p:txBody>
      </p:sp>
    </p:spTree>
    <p:extLst>
      <p:ext uri="{BB962C8B-B14F-4D97-AF65-F5344CB8AC3E}">
        <p14:creationId xmlns:p14="http://schemas.microsoft.com/office/powerpoint/2010/main" val="1505600025"/>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706B5BE-BA81-CB72-3E1E-204A9F1AF497}"/>
              </a:ext>
            </a:extLst>
          </p:cNvPr>
          <p:cNvSpPr>
            <a:spLocks noGrp="1"/>
          </p:cNvSpPr>
          <p:nvPr>
            <p:ph idx="1"/>
          </p:nvPr>
        </p:nvSpPr>
        <p:spPr/>
        <p:txBody>
          <a:bodyPr/>
          <a:lstStyle/>
          <a:p>
            <a:r>
              <a:rPr lang="zh-CN" altLang="en-US" dirty="0"/>
              <a:t>（</a:t>
            </a:r>
            <a:r>
              <a:rPr lang="en-US" altLang="zh-CN" dirty="0"/>
              <a:t>3</a:t>
            </a:r>
            <a:r>
              <a:rPr lang="zh-CN" altLang="en-US" dirty="0"/>
              <a:t>）流水线的控制机制</a:t>
            </a:r>
          </a:p>
        </p:txBody>
      </p:sp>
      <p:sp>
        <p:nvSpPr>
          <p:cNvPr id="3" name="日期占位符 2">
            <a:extLst>
              <a:ext uri="{FF2B5EF4-FFF2-40B4-BE49-F238E27FC236}">
                <a16:creationId xmlns:a16="http://schemas.microsoft.com/office/drawing/2014/main" id="{4FEB28C1-2975-040D-60C1-44BDC5CD2F64}"/>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id="{C288937B-D8B4-E2AC-BBC3-1747E1133454}"/>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5" name="灯片编号占位符 4">
            <a:extLst>
              <a:ext uri="{FF2B5EF4-FFF2-40B4-BE49-F238E27FC236}">
                <a16:creationId xmlns:a16="http://schemas.microsoft.com/office/drawing/2014/main" id="{D9980035-5619-9C96-B59E-249324A53A3F}"/>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90</a:t>
            </a:fld>
            <a:endParaRPr lang="zh-CN" altLang="en-US">
              <a:solidFill>
                <a:prstClr val="black">
                  <a:tint val="75000"/>
                </a:prstClr>
              </a:solidFill>
            </a:endParaRPr>
          </a:p>
        </p:txBody>
      </p:sp>
      <p:pic>
        <p:nvPicPr>
          <p:cNvPr id="7" name="图片 6">
            <a:extLst>
              <a:ext uri="{FF2B5EF4-FFF2-40B4-BE49-F238E27FC236}">
                <a16:creationId xmlns:a16="http://schemas.microsoft.com/office/drawing/2014/main" id="{8386F457-50A3-F6EF-F1FD-7433B9E62CA5}"/>
              </a:ext>
            </a:extLst>
          </p:cNvPr>
          <p:cNvPicPr>
            <a:picLocks noChangeAspect="1"/>
          </p:cNvPicPr>
          <p:nvPr/>
        </p:nvPicPr>
        <p:blipFill>
          <a:blip r:embed="rId2"/>
          <a:stretch>
            <a:fillRect/>
          </a:stretch>
        </p:blipFill>
        <p:spPr>
          <a:xfrm>
            <a:off x="457200" y="1468998"/>
            <a:ext cx="4441507" cy="4765114"/>
          </a:xfrm>
          <a:prstGeom prst="rect">
            <a:avLst/>
          </a:prstGeom>
        </p:spPr>
      </p:pic>
      <p:pic>
        <p:nvPicPr>
          <p:cNvPr id="8" name="Picture 7">
            <a:extLst>
              <a:ext uri="{FF2B5EF4-FFF2-40B4-BE49-F238E27FC236}">
                <a16:creationId xmlns:a16="http://schemas.microsoft.com/office/drawing/2014/main" id="{D46B79F4-F9AC-2856-C06D-52422FD42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9006" y="3277004"/>
            <a:ext cx="4635724" cy="114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36690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3FD3842-DDF1-67A4-F4CE-E3892B7E5C1F}"/>
              </a:ext>
            </a:extLst>
          </p:cNvPr>
          <p:cNvSpPr>
            <a:spLocks noGrp="1"/>
          </p:cNvSpPr>
          <p:nvPr>
            <p:ph idx="1"/>
          </p:nvPr>
        </p:nvSpPr>
        <p:spPr/>
        <p:txBody>
          <a:bodyPr/>
          <a:lstStyle/>
          <a:p>
            <a:r>
              <a:rPr lang="zh-CN" altLang="en-US" dirty="0"/>
              <a:t>控制条件的组合</a:t>
            </a:r>
          </a:p>
        </p:txBody>
      </p:sp>
      <p:pic>
        <p:nvPicPr>
          <p:cNvPr id="8" name="Picture 5">
            <a:extLst>
              <a:ext uri="{FF2B5EF4-FFF2-40B4-BE49-F238E27FC236}">
                <a16:creationId xmlns:a16="http://schemas.microsoft.com/office/drawing/2014/main" id="{A1D7FA60-5F65-5C36-0FD9-84734A9BB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890" y="1607209"/>
            <a:ext cx="4905375"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a:extLst>
              <a:ext uri="{FF2B5EF4-FFF2-40B4-BE49-F238E27FC236}">
                <a16:creationId xmlns:a16="http://schemas.microsoft.com/office/drawing/2014/main" id="{273DD692-79F9-CEC9-C09E-B534F443A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507" y="3182009"/>
            <a:ext cx="5821363"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a:extLst>
              <a:ext uri="{FF2B5EF4-FFF2-40B4-BE49-F238E27FC236}">
                <a16:creationId xmlns:a16="http://schemas.microsoft.com/office/drawing/2014/main" id="{95DFBAFA-0579-F374-B181-794818582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738" y="4715902"/>
            <a:ext cx="5676900"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7">
            <a:extLst>
              <a:ext uri="{FF2B5EF4-FFF2-40B4-BE49-F238E27FC236}">
                <a16:creationId xmlns:a16="http://schemas.microsoft.com/office/drawing/2014/main" id="{586F9465-ABBC-4853-B816-4F4E349ED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97015"/>
            <a:ext cx="4514661" cy="1044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6" name="Picture 6">
            <a:extLst>
              <a:ext uri="{FF2B5EF4-FFF2-40B4-BE49-F238E27FC236}">
                <a16:creationId xmlns:a16="http://schemas.microsoft.com/office/drawing/2014/main" id="{CB748BFA-CD75-4E67-A513-790F9BD07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83" y="1837368"/>
            <a:ext cx="4197579" cy="2705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7" name="Picture 8">
            <a:extLst>
              <a:ext uri="{FF2B5EF4-FFF2-40B4-BE49-F238E27FC236}">
                <a16:creationId xmlns:a16="http://schemas.microsoft.com/office/drawing/2014/main" id="{AB30EDFF-1C83-42A6-B6D8-76811033A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90325"/>
            <a:ext cx="4364826" cy="135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a:extLst>
              <a:ext uri="{FF2B5EF4-FFF2-40B4-BE49-F238E27FC236}">
                <a16:creationId xmlns:a16="http://schemas.microsoft.com/office/drawing/2014/main" id="{E02550B8-E545-58AE-CEDA-979AA1E7F9AF}"/>
              </a:ext>
            </a:extLst>
          </p:cNvPr>
          <p:cNvSpPr>
            <a:spLocks noGrp="1"/>
          </p:cNvSpPr>
          <p:nvPr>
            <p:ph idx="1"/>
          </p:nvPr>
        </p:nvSpPr>
        <p:spPr>
          <a:xfrm>
            <a:off x="271462" y="927344"/>
            <a:ext cx="8229600" cy="4525963"/>
          </a:xfrm>
        </p:spPr>
        <p:txBody>
          <a:bodyPr/>
          <a:lstStyle/>
          <a:p>
            <a:r>
              <a:rPr lang="zh-CN" altLang="en-US" dirty="0"/>
              <a:t>（</a:t>
            </a:r>
            <a:r>
              <a:rPr lang="en-US" altLang="zh-CN" dirty="0"/>
              <a:t>5</a:t>
            </a:r>
            <a:r>
              <a:rPr lang="zh-CN" altLang="en-US" dirty="0"/>
              <a:t>）控制逻辑的实现</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A1104-443D-904D-0567-04126399E706}"/>
              </a:ext>
            </a:extLst>
          </p:cNvPr>
          <p:cNvSpPr>
            <a:spLocks noGrp="1"/>
          </p:cNvSpPr>
          <p:nvPr>
            <p:ph type="title"/>
          </p:nvPr>
        </p:nvSpPr>
        <p:spPr/>
        <p:txBody>
          <a:bodyPr/>
          <a:lstStyle/>
          <a:p>
            <a:r>
              <a:rPr lang="zh-CN" altLang="en-US" dirty="0"/>
              <a:t>本章小结</a:t>
            </a:r>
          </a:p>
        </p:txBody>
      </p:sp>
      <p:sp>
        <p:nvSpPr>
          <p:cNvPr id="3" name="内容占位符 2">
            <a:extLst>
              <a:ext uri="{FF2B5EF4-FFF2-40B4-BE49-F238E27FC236}">
                <a16:creationId xmlns:a16="http://schemas.microsoft.com/office/drawing/2014/main" id="{3164B430-2EB4-FFF7-9106-F926188853E7}"/>
              </a:ext>
            </a:extLst>
          </p:cNvPr>
          <p:cNvSpPr>
            <a:spLocks noGrp="1"/>
          </p:cNvSpPr>
          <p:nvPr>
            <p:ph idx="1"/>
          </p:nvPr>
        </p:nvSpPr>
        <p:spPr>
          <a:xfrm>
            <a:off x="457200" y="1506504"/>
            <a:ext cx="8229600" cy="4525963"/>
          </a:xfrm>
        </p:spPr>
        <p:txBody>
          <a:bodyPr/>
          <a:lstStyle/>
          <a:p>
            <a:r>
              <a:rPr lang="en-US" altLang="zh-CN" dirty="0"/>
              <a:t>Y86-64</a:t>
            </a:r>
            <a:r>
              <a:rPr lang="zh-CN" altLang="en-US" dirty="0"/>
              <a:t>的指令集架构</a:t>
            </a:r>
            <a:endParaRPr lang="en-US" altLang="zh-CN" dirty="0"/>
          </a:p>
          <a:p>
            <a:r>
              <a:rPr lang="zh-CN" altLang="en-US" dirty="0"/>
              <a:t>指令执行的统一框架</a:t>
            </a:r>
            <a:endParaRPr lang="en-US" altLang="zh-CN" dirty="0"/>
          </a:p>
          <a:p>
            <a:r>
              <a:rPr lang="zh-CN" altLang="en-US" dirty="0"/>
              <a:t>指令顺序执行的实现</a:t>
            </a:r>
            <a:endParaRPr lang="en-US" altLang="zh-CN" dirty="0"/>
          </a:p>
          <a:p>
            <a:r>
              <a:rPr lang="zh-CN" altLang="en-US" dirty="0"/>
              <a:t>流水线原理</a:t>
            </a:r>
            <a:endParaRPr lang="en-US" altLang="zh-CN" dirty="0"/>
          </a:p>
          <a:p>
            <a:r>
              <a:rPr lang="zh-CN" altLang="en-US" dirty="0"/>
              <a:t>流水线局限性</a:t>
            </a:r>
            <a:endParaRPr lang="en-US" altLang="zh-CN" dirty="0"/>
          </a:p>
          <a:p>
            <a:r>
              <a:rPr lang="zh-CN" altLang="en-US" dirty="0"/>
              <a:t>流水线冒险</a:t>
            </a:r>
            <a:endParaRPr lang="en-US" altLang="zh-CN" dirty="0"/>
          </a:p>
          <a:p>
            <a:r>
              <a:rPr lang="zh-CN" altLang="en-US" dirty="0"/>
              <a:t>流水线的实现</a:t>
            </a:r>
          </a:p>
        </p:txBody>
      </p:sp>
      <p:sp>
        <p:nvSpPr>
          <p:cNvPr id="4" name="日期占位符 3">
            <a:extLst>
              <a:ext uri="{FF2B5EF4-FFF2-40B4-BE49-F238E27FC236}">
                <a16:creationId xmlns:a16="http://schemas.microsoft.com/office/drawing/2014/main" id="{312B6466-07A4-54A9-3619-B257AB5DC86F}"/>
              </a:ext>
            </a:extLst>
          </p:cNvPr>
          <p:cNvSpPr>
            <a:spLocks noGrp="1"/>
          </p:cNvSpPr>
          <p:nvPr>
            <p:ph type="dt" sz="half" idx="10"/>
          </p:nvPr>
        </p:nvSpPr>
        <p:spPr/>
        <p:txBody>
          <a:bodyPr/>
          <a:lstStyle/>
          <a:p>
            <a:fld id="{70572779-C731-4C06-8A82-250C8ABC0754}" type="datetime1">
              <a:rPr lang="zh-CN" altLang="en-US" smtClean="0">
                <a:solidFill>
                  <a:prstClr val="black">
                    <a:tint val="75000"/>
                  </a:prstClr>
                </a:solidFill>
              </a:rPr>
              <a:t>2023/12/28</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0AA948CD-828B-401A-8ABE-4CAB64C2E1FA}"/>
              </a:ext>
            </a:extLst>
          </p:cNvPr>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a:extLst>
              <a:ext uri="{FF2B5EF4-FFF2-40B4-BE49-F238E27FC236}">
                <a16:creationId xmlns:a16="http://schemas.microsoft.com/office/drawing/2014/main" id="{3397F756-35E6-6C05-1281-68173F989E8E}"/>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93</a:t>
            </a:fld>
            <a:endParaRPr lang="zh-CN" altLang="en-US">
              <a:solidFill>
                <a:prstClr val="black">
                  <a:tint val="75000"/>
                </a:prstClr>
              </a:solidFill>
            </a:endParaRPr>
          </a:p>
        </p:txBody>
      </p:sp>
    </p:spTree>
    <p:extLst>
      <p:ext uri="{BB962C8B-B14F-4D97-AF65-F5344CB8AC3E}">
        <p14:creationId xmlns:p14="http://schemas.microsoft.com/office/powerpoint/2010/main" val="4255655366"/>
      </p:ext>
    </p:extLst>
  </p:cSld>
  <p:clrMapOvr>
    <a:masterClrMapping/>
  </p:clrMapOvr>
  <p:transition spd="slow" advTm="0"/>
</p:sld>
</file>

<file path=ppt/tags/tag1.xml><?xml version="1.0" encoding="utf-8"?>
<p:tagLst xmlns:a="http://schemas.openxmlformats.org/drawingml/2006/main" xmlns:r="http://schemas.openxmlformats.org/officeDocument/2006/relationships" xmlns:p="http://schemas.openxmlformats.org/presentationml/2006/main">
  <p:tag name="TIMING" val="|59.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9041</TotalTime>
  <Words>3334</Words>
  <Application>Microsoft Office PowerPoint</Application>
  <PresentationFormat>全屏显示(4:3)</PresentationFormat>
  <Paragraphs>688</Paragraphs>
  <Slides>93</Slides>
  <Notes>8</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93</vt:i4>
      </vt:variant>
    </vt:vector>
  </HeadingPairs>
  <TitlesOfParts>
    <vt:vector size="105" baseType="lpstr">
      <vt:lpstr>等线</vt:lpstr>
      <vt:lpstr>等线 Light</vt:lpstr>
      <vt:lpstr>仿宋</vt:lpstr>
      <vt:lpstr>黑体</vt:lpstr>
      <vt:lpstr>楷体</vt:lpstr>
      <vt:lpstr>隶书</vt:lpstr>
      <vt:lpstr>Arial</vt:lpstr>
      <vt:lpstr>Calibri</vt:lpstr>
      <vt:lpstr>Calibri Light</vt:lpstr>
      <vt:lpstr>Times New Roman</vt:lpstr>
      <vt:lpstr>Office 主题​​</vt:lpstr>
      <vt:lpstr>自定义设计方案</vt:lpstr>
      <vt:lpstr>软件设计与体系结构</vt:lpstr>
      <vt:lpstr>第四章     指令并行与流水线</vt:lpstr>
      <vt:lpstr>PowerPoint 演示文稿</vt:lpstr>
      <vt:lpstr>PowerPoint 演示文稿</vt:lpstr>
      <vt:lpstr>PowerPoint 演示文稿</vt:lpstr>
      <vt:lpstr>PowerPoint 演示文稿</vt:lpstr>
      <vt:lpstr>指令系统发展的两种途径CISC,RISC</vt:lpstr>
      <vt:lpstr>指令系统发展的两种途径CISC,RISC</vt:lpstr>
      <vt:lpstr>CISC与RISC发展之路——融合</vt:lpstr>
      <vt:lpstr>一、Y86-64指令集体系结构</vt:lpstr>
      <vt:lpstr>PowerPoint 演示文稿</vt:lpstr>
      <vt:lpstr>PowerPoint 演示文稿</vt:lpstr>
      <vt:lpstr>PowerPoint 演示文稿</vt:lpstr>
      <vt:lpstr>PowerPoint 演示文稿</vt:lpstr>
      <vt:lpstr>练习</vt:lpstr>
      <vt:lpstr>PowerPoint 演示文稿</vt:lpstr>
      <vt:lpstr>Y86-64程序</vt:lpstr>
      <vt:lpstr>PowerPoint 演示文稿</vt:lpstr>
      <vt:lpstr>二、指令顺序执行</vt:lpstr>
      <vt:lpstr>PowerPoint 演示文稿</vt:lpstr>
      <vt:lpstr>PowerPoint 演示文稿</vt:lpstr>
      <vt:lpstr>PowerPoint 演示文稿</vt:lpstr>
      <vt:lpstr>PowerPoint 演示文稿</vt:lpstr>
      <vt:lpstr>PowerPoint 演示文稿</vt:lpstr>
      <vt:lpstr>三、指令的顺序执行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四、指令级并行（ILP）</vt:lpstr>
      <vt:lpstr>PowerPoint 演示文稿</vt:lpstr>
      <vt:lpstr>PowerPoint 演示文稿</vt:lpstr>
      <vt:lpstr>PowerPoint 演示文稿</vt:lpstr>
      <vt:lpstr>PowerPoint 演示文稿</vt:lpstr>
      <vt:lpstr>PowerPoint 演示文稿</vt:lpstr>
      <vt:lpstr>PowerPoint 演示文稿</vt:lpstr>
      <vt:lpstr>五、流水线实现</vt:lpstr>
      <vt:lpstr>2、插入流水线寄存器</vt:lpstr>
      <vt:lpstr>PowerPoint 演示文稿</vt:lpstr>
      <vt:lpstr>PowerPoint 演示文稿</vt:lpstr>
      <vt:lpstr>PowerPoint 演示文稿</vt:lpstr>
      <vt:lpstr>PowerPoint 演示文稿</vt:lpstr>
      <vt:lpstr>PowerPoint 演示文稿</vt:lpstr>
      <vt:lpstr>指令流水举例</vt:lpstr>
      <vt:lpstr>5、流水线冒险</vt:lpstr>
      <vt:lpstr>数据冒险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软件设计与体系结构</dc:title>
  <dc:creator>xie qianru</dc:creator>
  <cp:lastModifiedBy>Maxbao</cp:lastModifiedBy>
  <cp:revision>87</cp:revision>
  <dcterms:created xsi:type="dcterms:W3CDTF">2021-08-30T09:51:37Z</dcterms:created>
  <dcterms:modified xsi:type="dcterms:W3CDTF">2023-12-28T13:35:28Z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2023-12-28T09:38:19Z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767d9d23-86e1-443f-b911-b06abf3f921b</vt:lpwstr>
  </property>
  <property fmtid="{D5CDD505-2E9C-101B-9397-08002B2CF9AE}" pid="7" name="MSIP_Label_defa4170-0d19-0005-0004-bc88714345d2_ActionId">
    <vt:lpwstr>1bee8875-82fe-4b4e-a041-887fdcb98b41</vt:lpwstr>
  </property>
  <property fmtid="{D5CDD505-2E9C-101B-9397-08002B2CF9AE}" pid="8" name="MSIP_Label_defa4170-0d19-0005-0004-bc88714345d2_ContentBits">
    <vt:lpwstr>0</vt:lpwstr>
  </property>
</Properties>
</file>